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7" r:id="rId5"/>
    <p:sldMasterId id="2147484334" r:id="rId6"/>
    <p:sldMasterId id="2147484356" r:id="rId7"/>
    <p:sldMasterId id="2147484380" r:id="rId8"/>
  </p:sldMasterIdLst>
  <p:notesMasterIdLst>
    <p:notesMasterId r:id="rId47"/>
  </p:notesMasterIdLst>
  <p:handoutMasterIdLst>
    <p:handoutMasterId r:id="rId48"/>
  </p:handoutMasterIdLst>
  <p:sldIdLst>
    <p:sldId id="1378" r:id="rId9"/>
    <p:sldId id="1367" r:id="rId10"/>
    <p:sldId id="1438" r:id="rId11"/>
    <p:sldId id="1439" r:id="rId12"/>
    <p:sldId id="1485" r:id="rId13"/>
    <p:sldId id="1441" r:id="rId14"/>
    <p:sldId id="1442" r:id="rId15"/>
    <p:sldId id="1443" r:id="rId16"/>
    <p:sldId id="1444" r:id="rId17"/>
    <p:sldId id="1445" r:id="rId18"/>
    <p:sldId id="1447" r:id="rId19"/>
    <p:sldId id="1470" r:id="rId20"/>
    <p:sldId id="1486" r:id="rId21"/>
    <p:sldId id="1448" r:id="rId22"/>
    <p:sldId id="1449" r:id="rId23"/>
    <p:sldId id="1476" r:id="rId24"/>
    <p:sldId id="1477" r:id="rId25"/>
    <p:sldId id="1478" r:id="rId26"/>
    <p:sldId id="1452" r:id="rId27"/>
    <p:sldId id="1457" r:id="rId28"/>
    <p:sldId id="1459" r:id="rId29"/>
    <p:sldId id="1462" r:id="rId30"/>
    <p:sldId id="1464" r:id="rId31"/>
    <p:sldId id="1465" r:id="rId32"/>
    <p:sldId id="1463" r:id="rId33"/>
    <p:sldId id="1467" r:id="rId34"/>
    <p:sldId id="1471" r:id="rId35"/>
    <p:sldId id="1482" r:id="rId36"/>
    <p:sldId id="1481" r:id="rId37"/>
    <p:sldId id="1483" r:id="rId38"/>
    <p:sldId id="1487" r:id="rId39"/>
    <p:sldId id="1472" r:id="rId40"/>
    <p:sldId id="1488" r:id="rId41"/>
    <p:sldId id="1489" r:id="rId42"/>
    <p:sldId id="1490" r:id="rId43"/>
    <p:sldId id="1473" r:id="rId44"/>
    <p:sldId id="1468" r:id="rId45"/>
    <p:sldId id="1484"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D83B01"/>
    <a:srgbClr val="0078D7"/>
    <a:srgbClr val="E81123"/>
    <a:srgbClr val="FF8C00"/>
    <a:srgbClr val="002051"/>
    <a:srgbClr val="00BCF2"/>
    <a:srgbClr val="5C2D91"/>
    <a:srgbClr val="5C005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6" autoAdjust="0"/>
    <p:restoredTop sz="96433" autoAdjust="0"/>
  </p:normalViewPr>
  <p:slideViewPr>
    <p:cSldViewPr snapToGrid="0">
      <p:cViewPr varScale="1">
        <p:scale>
          <a:sx n="114" d="100"/>
          <a:sy n="114" d="100"/>
        </p:scale>
        <p:origin x="474"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showGuides="1">
      <p:cViewPr varScale="1">
        <p:scale>
          <a:sx n="87" d="100"/>
          <a:sy n="87" d="100"/>
        </p:scale>
        <p:origin x="376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4033497375328083"/>
          <c:y val="4.2857209290068962E-2"/>
          <c:w val="0.8234046916010499"/>
          <c:h val="0.89047757080476631"/>
        </c:manualLayout>
      </c:layout>
      <c:scatterChart>
        <c:scatterStyle val="lineMarker"/>
        <c:varyColors val="0"/>
        <c:ser>
          <c:idx val="0"/>
          <c:order val="0"/>
          <c:tx>
            <c:strRef>
              <c:f>Sheet1!$D$1</c:f>
              <c:strCache>
                <c:ptCount val="1"/>
                <c:pt idx="0">
                  <c:v>Transistors (000)</c:v>
                </c:pt>
              </c:strCache>
            </c:strRef>
          </c:tx>
          <c:spPr>
            <a:ln w="28575">
              <a:noFill/>
            </a:ln>
          </c:spPr>
          <c:marker>
            <c:symbol val="square"/>
            <c:size val="5"/>
            <c:spPr>
              <a:solidFill>
                <a:srgbClr val="339966"/>
              </a:solidFill>
              <a:ln>
                <a:solidFill>
                  <a:srgbClr val="008000"/>
                </a:solidFill>
                <a:prstDash val="solid"/>
              </a:ln>
            </c:spPr>
          </c:marker>
          <c:xVal>
            <c:numRef>
              <c:f>Sheet1!$B$2:$B$281</c:f>
              <c:numCache>
                <c:formatCode>d\-mmm\-yy</c:formatCode>
                <c:ptCount val="280"/>
                <c:pt idx="0">
                  <c:v>26252</c:v>
                </c:pt>
                <c:pt idx="1">
                  <c:v>26390</c:v>
                </c:pt>
                <c:pt idx="2">
                  <c:v>27120</c:v>
                </c:pt>
                <c:pt idx="3">
                  <c:v>27181</c:v>
                </c:pt>
                <c:pt idx="4">
                  <c:v>27834</c:v>
                </c:pt>
                <c:pt idx="5">
                  <c:v>28649</c:v>
                </c:pt>
                <c:pt idx="6">
                  <c:v>29007</c:v>
                </c:pt>
                <c:pt idx="7">
                  <c:v>29983</c:v>
                </c:pt>
                <c:pt idx="8">
                  <c:v>31337</c:v>
                </c:pt>
                <c:pt idx="9">
                  <c:v>31824</c:v>
                </c:pt>
                <c:pt idx="10">
                  <c:v>32237</c:v>
                </c:pt>
                <c:pt idx="11">
                  <c:v>32310</c:v>
                </c:pt>
                <c:pt idx="12">
                  <c:v>32533</c:v>
                </c:pt>
                <c:pt idx="13">
                  <c:v>32533</c:v>
                </c:pt>
                <c:pt idx="14">
                  <c:v>32608</c:v>
                </c:pt>
                <c:pt idx="15">
                  <c:v>32608</c:v>
                </c:pt>
                <c:pt idx="16">
                  <c:v>33000</c:v>
                </c:pt>
                <c:pt idx="17">
                  <c:v>33161</c:v>
                </c:pt>
                <c:pt idx="18">
                  <c:v>33350</c:v>
                </c:pt>
                <c:pt idx="19">
                  <c:v>33413</c:v>
                </c:pt>
                <c:pt idx="20">
                  <c:v>33497</c:v>
                </c:pt>
                <c:pt idx="21">
                  <c:v>33511</c:v>
                </c:pt>
                <c:pt idx="22">
                  <c:v>33666</c:v>
                </c:pt>
                <c:pt idx="23">
                  <c:v>33826</c:v>
                </c:pt>
                <c:pt idx="24">
                  <c:v>33868</c:v>
                </c:pt>
                <c:pt idx="25">
                  <c:v>33903</c:v>
                </c:pt>
                <c:pt idx="26">
                  <c:v>33917</c:v>
                </c:pt>
                <c:pt idx="27">
                  <c:v>33917</c:v>
                </c:pt>
                <c:pt idx="28">
                  <c:v>33917</c:v>
                </c:pt>
                <c:pt idx="29">
                  <c:v>34050</c:v>
                </c:pt>
                <c:pt idx="30">
                  <c:v>34050</c:v>
                </c:pt>
                <c:pt idx="31">
                  <c:v>34400</c:v>
                </c:pt>
                <c:pt idx="32">
                  <c:v>34400</c:v>
                </c:pt>
                <c:pt idx="33">
                  <c:v>34400</c:v>
                </c:pt>
                <c:pt idx="34">
                  <c:v>34400</c:v>
                </c:pt>
                <c:pt idx="35">
                  <c:v>34617</c:v>
                </c:pt>
                <c:pt idx="36">
                  <c:v>34785</c:v>
                </c:pt>
                <c:pt idx="37">
                  <c:v>34851</c:v>
                </c:pt>
                <c:pt idx="38">
                  <c:v>35004</c:v>
                </c:pt>
                <c:pt idx="39">
                  <c:v>35004</c:v>
                </c:pt>
                <c:pt idx="40">
                  <c:v>35004</c:v>
                </c:pt>
                <c:pt idx="41">
                  <c:v>35004</c:v>
                </c:pt>
                <c:pt idx="42">
                  <c:v>35068</c:v>
                </c:pt>
                <c:pt idx="43">
                  <c:v>35068</c:v>
                </c:pt>
                <c:pt idx="44">
                  <c:v>35226</c:v>
                </c:pt>
                <c:pt idx="45">
                  <c:v>35438</c:v>
                </c:pt>
                <c:pt idx="46">
                  <c:v>35438</c:v>
                </c:pt>
                <c:pt idx="47">
                  <c:v>35557</c:v>
                </c:pt>
                <c:pt idx="48">
                  <c:v>35557</c:v>
                </c:pt>
                <c:pt idx="49">
                  <c:v>35557</c:v>
                </c:pt>
                <c:pt idx="50">
                  <c:v>35583</c:v>
                </c:pt>
                <c:pt idx="51">
                  <c:v>35660</c:v>
                </c:pt>
                <c:pt idx="52">
                  <c:v>35681</c:v>
                </c:pt>
                <c:pt idx="53">
                  <c:v>35681</c:v>
                </c:pt>
                <c:pt idx="54">
                  <c:v>35807</c:v>
                </c:pt>
                <c:pt idx="55">
                  <c:v>35807</c:v>
                </c:pt>
                <c:pt idx="56">
                  <c:v>35821</c:v>
                </c:pt>
                <c:pt idx="57">
                  <c:v>35887</c:v>
                </c:pt>
                <c:pt idx="58">
                  <c:v>35887</c:v>
                </c:pt>
                <c:pt idx="59">
                  <c:v>35900</c:v>
                </c:pt>
                <c:pt idx="60">
                  <c:v>35900</c:v>
                </c:pt>
                <c:pt idx="61">
                  <c:v>35900</c:v>
                </c:pt>
                <c:pt idx="62">
                  <c:v>35955</c:v>
                </c:pt>
                <c:pt idx="63">
                  <c:v>35975</c:v>
                </c:pt>
                <c:pt idx="64">
                  <c:v>36031</c:v>
                </c:pt>
                <c:pt idx="65">
                  <c:v>36031</c:v>
                </c:pt>
                <c:pt idx="66">
                  <c:v>36047</c:v>
                </c:pt>
                <c:pt idx="67">
                  <c:v>36074</c:v>
                </c:pt>
                <c:pt idx="68">
                  <c:v>36164</c:v>
                </c:pt>
                <c:pt idx="69">
                  <c:v>36165</c:v>
                </c:pt>
                <c:pt idx="70">
                  <c:v>36167</c:v>
                </c:pt>
                <c:pt idx="71">
                  <c:v>36217</c:v>
                </c:pt>
                <c:pt idx="72">
                  <c:v>36217</c:v>
                </c:pt>
                <c:pt idx="73">
                  <c:v>36241</c:v>
                </c:pt>
                <c:pt idx="74">
                  <c:v>36255</c:v>
                </c:pt>
                <c:pt idx="75">
                  <c:v>36297</c:v>
                </c:pt>
                <c:pt idx="76">
                  <c:v>36374</c:v>
                </c:pt>
                <c:pt idx="77">
                  <c:v>36374</c:v>
                </c:pt>
                <c:pt idx="78">
                  <c:v>36458</c:v>
                </c:pt>
                <c:pt idx="79">
                  <c:v>36458</c:v>
                </c:pt>
                <c:pt idx="80">
                  <c:v>36458</c:v>
                </c:pt>
                <c:pt idx="81">
                  <c:v>36458</c:v>
                </c:pt>
                <c:pt idx="82">
                  <c:v>36458</c:v>
                </c:pt>
                <c:pt idx="83">
                  <c:v>36458</c:v>
                </c:pt>
                <c:pt idx="84">
                  <c:v>36458</c:v>
                </c:pt>
                <c:pt idx="85">
                  <c:v>36458</c:v>
                </c:pt>
                <c:pt idx="86">
                  <c:v>36458</c:v>
                </c:pt>
                <c:pt idx="87">
                  <c:v>36458</c:v>
                </c:pt>
                <c:pt idx="88">
                  <c:v>36514</c:v>
                </c:pt>
                <c:pt idx="89">
                  <c:v>36514</c:v>
                </c:pt>
                <c:pt idx="90">
                  <c:v>36529</c:v>
                </c:pt>
                <c:pt idx="91">
                  <c:v>36537</c:v>
                </c:pt>
                <c:pt idx="92">
                  <c:v>36543</c:v>
                </c:pt>
                <c:pt idx="93">
                  <c:v>36543</c:v>
                </c:pt>
                <c:pt idx="94">
                  <c:v>36570</c:v>
                </c:pt>
                <c:pt idx="95">
                  <c:v>36570</c:v>
                </c:pt>
                <c:pt idx="96">
                  <c:v>36593</c:v>
                </c:pt>
                <c:pt idx="97">
                  <c:v>36605</c:v>
                </c:pt>
                <c:pt idx="98">
                  <c:v>36605</c:v>
                </c:pt>
                <c:pt idx="99">
                  <c:v>36626</c:v>
                </c:pt>
                <c:pt idx="100">
                  <c:v>36640</c:v>
                </c:pt>
                <c:pt idx="101">
                  <c:v>36668</c:v>
                </c:pt>
                <c:pt idx="102">
                  <c:v>36670</c:v>
                </c:pt>
                <c:pt idx="103">
                  <c:v>36696</c:v>
                </c:pt>
                <c:pt idx="104">
                  <c:v>36696</c:v>
                </c:pt>
                <c:pt idx="105">
                  <c:v>36696</c:v>
                </c:pt>
                <c:pt idx="106">
                  <c:v>36696</c:v>
                </c:pt>
                <c:pt idx="107">
                  <c:v>36703</c:v>
                </c:pt>
                <c:pt idx="108">
                  <c:v>36703</c:v>
                </c:pt>
                <c:pt idx="109">
                  <c:v>36703</c:v>
                </c:pt>
                <c:pt idx="110">
                  <c:v>36760</c:v>
                </c:pt>
                <c:pt idx="111">
                  <c:v>36794</c:v>
                </c:pt>
                <c:pt idx="112">
                  <c:v>36794</c:v>
                </c:pt>
                <c:pt idx="113">
                  <c:v>36794</c:v>
                </c:pt>
                <c:pt idx="114">
                  <c:v>36843</c:v>
                </c:pt>
                <c:pt idx="115">
                  <c:v>36843</c:v>
                </c:pt>
                <c:pt idx="116">
                  <c:v>36850</c:v>
                </c:pt>
                <c:pt idx="117">
                  <c:v>36850</c:v>
                </c:pt>
                <c:pt idx="118">
                  <c:v>36921</c:v>
                </c:pt>
                <c:pt idx="119">
                  <c:v>36921</c:v>
                </c:pt>
                <c:pt idx="120">
                  <c:v>36949</c:v>
                </c:pt>
                <c:pt idx="121">
                  <c:v>36969</c:v>
                </c:pt>
                <c:pt idx="122">
                  <c:v>36969</c:v>
                </c:pt>
                <c:pt idx="123">
                  <c:v>36969</c:v>
                </c:pt>
                <c:pt idx="124">
                  <c:v>36990</c:v>
                </c:pt>
                <c:pt idx="125">
                  <c:v>37004</c:v>
                </c:pt>
                <c:pt idx="126">
                  <c:v>37032</c:v>
                </c:pt>
                <c:pt idx="127">
                  <c:v>37032</c:v>
                </c:pt>
                <c:pt idx="128">
                  <c:v>37032</c:v>
                </c:pt>
                <c:pt idx="129">
                  <c:v>37032</c:v>
                </c:pt>
                <c:pt idx="130">
                  <c:v>37032</c:v>
                </c:pt>
                <c:pt idx="131">
                  <c:v>37040</c:v>
                </c:pt>
                <c:pt idx="132">
                  <c:v>37040</c:v>
                </c:pt>
                <c:pt idx="133">
                  <c:v>37074</c:v>
                </c:pt>
                <c:pt idx="134">
                  <c:v>37074</c:v>
                </c:pt>
                <c:pt idx="135">
                  <c:v>37074</c:v>
                </c:pt>
                <c:pt idx="136">
                  <c:v>37074</c:v>
                </c:pt>
                <c:pt idx="137">
                  <c:v>37102</c:v>
                </c:pt>
                <c:pt idx="138">
                  <c:v>37102</c:v>
                </c:pt>
                <c:pt idx="139">
                  <c:v>37102</c:v>
                </c:pt>
                <c:pt idx="140">
                  <c:v>37130</c:v>
                </c:pt>
                <c:pt idx="141">
                  <c:v>37130</c:v>
                </c:pt>
                <c:pt idx="142">
                  <c:v>37134</c:v>
                </c:pt>
                <c:pt idx="143">
                  <c:v>37134</c:v>
                </c:pt>
                <c:pt idx="144">
                  <c:v>37134</c:v>
                </c:pt>
                <c:pt idx="145">
                  <c:v>37165</c:v>
                </c:pt>
                <c:pt idx="146">
                  <c:v>37166</c:v>
                </c:pt>
                <c:pt idx="147">
                  <c:v>37259</c:v>
                </c:pt>
                <c:pt idx="148">
                  <c:v>37263</c:v>
                </c:pt>
                <c:pt idx="149">
                  <c:v>37263</c:v>
                </c:pt>
                <c:pt idx="150">
                  <c:v>37348</c:v>
                </c:pt>
                <c:pt idx="151">
                  <c:v>37803</c:v>
                </c:pt>
                <c:pt idx="152">
                  <c:v>37803</c:v>
                </c:pt>
                <c:pt idx="153">
                  <c:v>38018</c:v>
                </c:pt>
                <c:pt idx="154">
                  <c:v>38018</c:v>
                </c:pt>
                <c:pt idx="155">
                  <c:v>38018</c:v>
                </c:pt>
                <c:pt idx="156">
                  <c:v>38018</c:v>
                </c:pt>
                <c:pt idx="157">
                  <c:v>38078</c:v>
                </c:pt>
                <c:pt idx="158">
                  <c:v>38139</c:v>
                </c:pt>
                <c:pt idx="159">
                  <c:v>38139</c:v>
                </c:pt>
                <c:pt idx="160">
                  <c:v>38498</c:v>
                </c:pt>
                <c:pt idx="161">
                  <c:v>38498</c:v>
                </c:pt>
                <c:pt idx="162">
                  <c:v>38498</c:v>
                </c:pt>
                <c:pt idx="163">
                  <c:v>38733</c:v>
                </c:pt>
                <c:pt idx="164">
                  <c:v>38733</c:v>
                </c:pt>
                <c:pt idx="165">
                  <c:v>38733</c:v>
                </c:pt>
                <c:pt idx="166">
                  <c:v>38733</c:v>
                </c:pt>
                <c:pt idx="167">
                  <c:v>38733</c:v>
                </c:pt>
                <c:pt idx="168">
                  <c:v>38894</c:v>
                </c:pt>
                <c:pt idx="169">
                  <c:v>38894</c:v>
                </c:pt>
                <c:pt idx="170">
                  <c:v>38894</c:v>
                </c:pt>
                <c:pt idx="171">
                  <c:v>38894</c:v>
                </c:pt>
                <c:pt idx="172">
                  <c:v>38894</c:v>
                </c:pt>
                <c:pt idx="173">
                  <c:v>38894</c:v>
                </c:pt>
                <c:pt idx="174">
                  <c:v>38894</c:v>
                </c:pt>
                <c:pt idx="175">
                  <c:v>38921</c:v>
                </c:pt>
                <c:pt idx="176">
                  <c:v>38921</c:v>
                </c:pt>
                <c:pt idx="177">
                  <c:v>38921</c:v>
                </c:pt>
                <c:pt idx="178">
                  <c:v>38921</c:v>
                </c:pt>
                <c:pt idx="179">
                  <c:v>38921</c:v>
                </c:pt>
                <c:pt idx="180">
                  <c:v>38921</c:v>
                </c:pt>
                <c:pt idx="181">
                  <c:v>38944</c:v>
                </c:pt>
                <c:pt idx="182">
                  <c:v>38944</c:v>
                </c:pt>
                <c:pt idx="183">
                  <c:v>38944</c:v>
                </c:pt>
                <c:pt idx="184">
                  <c:v>38944</c:v>
                </c:pt>
                <c:pt idx="185">
                  <c:v>38944</c:v>
                </c:pt>
                <c:pt idx="186">
                  <c:v>39035</c:v>
                </c:pt>
                <c:pt idx="187">
                  <c:v>39089</c:v>
                </c:pt>
                <c:pt idx="188">
                  <c:v>39181</c:v>
                </c:pt>
                <c:pt idx="189">
                  <c:v>39789</c:v>
                </c:pt>
                <c:pt idx="190">
                  <c:v>39789</c:v>
                </c:pt>
                <c:pt idx="191">
                  <c:v>39902</c:v>
                </c:pt>
                <c:pt idx="192">
                  <c:v>39753</c:v>
                </c:pt>
                <c:pt idx="193">
                  <c:v>39753</c:v>
                </c:pt>
                <c:pt idx="194">
                  <c:v>39706</c:v>
                </c:pt>
                <c:pt idx="195">
                  <c:v>39706</c:v>
                </c:pt>
                <c:pt idx="196">
                  <c:v>39753</c:v>
                </c:pt>
                <c:pt idx="197">
                  <c:v>39753</c:v>
                </c:pt>
                <c:pt idx="199">
                  <c:v>38869</c:v>
                </c:pt>
                <c:pt idx="200">
                  <c:v>41880</c:v>
                </c:pt>
                <c:pt idx="201">
                  <c:v>41880</c:v>
                </c:pt>
                <c:pt idx="202">
                  <c:v>41880</c:v>
                </c:pt>
                <c:pt idx="203">
                  <c:v>41792</c:v>
                </c:pt>
                <c:pt idx="204" formatCode="m/d/yyyy">
                  <c:v>41770</c:v>
                </c:pt>
                <c:pt idx="205" formatCode="m/d/yyyy">
                  <c:v>41770</c:v>
                </c:pt>
                <c:pt idx="206" formatCode="m/d/yyyy">
                  <c:v>41770</c:v>
                </c:pt>
                <c:pt idx="207" formatCode="m/d/yyyy">
                  <c:v>41770</c:v>
                </c:pt>
                <c:pt idx="208">
                  <c:v>41518</c:v>
                </c:pt>
                <c:pt idx="209">
                  <c:v>41427</c:v>
                </c:pt>
                <c:pt idx="210">
                  <c:v>41427</c:v>
                </c:pt>
                <c:pt idx="211">
                  <c:v>41427</c:v>
                </c:pt>
                <c:pt idx="212">
                  <c:v>41427</c:v>
                </c:pt>
                <c:pt idx="213">
                  <c:v>41427</c:v>
                </c:pt>
                <c:pt idx="214">
                  <c:v>41427</c:v>
                </c:pt>
                <c:pt idx="215">
                  <c:v>41427</c:v>
                </c:pt>
                <c:pt idx="216">
                  <c:v>41792</c:v>
                </c:pt>
                <c:pt idx="217">
                  <c:v>41770</c:v>
                </c:pt>
                <c:pt idx="218">
                  <c:v>41770</c:v>
                </c:pt>
                <c:pt idx="219">
                  <c:v>41770</c:v>
                </c:pt>
                <c:pt idx="220">
                  <c:v>41427</c:v>
                </c:pt>
                <c:pt idx="221">
                  <c:v>41427</c:v>
                </c:pt>
                <c:pt idx="222">
                  <c:v>41427</c:v>
                </c:pt>
                <c:pt idx="223">
                  <c:v>41427</c:v>
                </c:pt>
                <c:pt idx="224">
                  <c:v>41427</c:v>
                </c:pt>
                <c:pt idx="225">
                  <c:v>41770</c:v>
                </c:pt>
                <c:pt idx="226">
                  <c:v>41770</c:v>
                </c:pt>
                <c:pt idx="227">
                  <c:v>41770</c:v>
                </c:pt>
                <c:pt idx="228">
                  <c:v>41518</c:v>
                </c:pt>
                <c:pt idx="229">
                  <c:v>41518</c:v>
                </c:pt>
                <c:pt idx="230">
                  <c:v>41427</c:v>
                </c:pt>
                <c:pt idx="231">
                  <c:v>41427</c:v>
                </c:pt>
                <c:pt idx="232">
                  <c:v>41840</c:v>
                </c:pt>
                <c:pt idx="233">
                  <c:v>41770</c:v>
                </c:pt>
                <c:pt idx="234">
                  <c:v>41770</c:v>
                </c:pt>
                <c:pt idx="235">
                  <c:v>41518</c:v>
                </c:pt>
                <c:pt idx="236">
                  <c:v>41518</c:v>
                </c:pt>
                <c:pt idx="237">
                  <c:v>41840</c:v>
                </c:pt>
                <c:pt idx="238">
                  <c:v>41770</c:v>
                </c:pt>
                <c:pt idx="239">
                  <c:v>41518</c:v>
                </c:pt>
                <c:pt idx="240">
                  <c:v>41770</c:v>
                </c:pt>
                <c:pt idx="241">
                  <c:v>41518</c:v>
                </c:pt>
                <c:pt idx="242">
                  <c:v>41840</c:v>
                </c:pt>
                <c:pt idx="243">
                  <c:v>41770</c:v>
                </c:pt>
                <c:pt idx="244">
                  <c:v>41518</c:v>
                </c:pt>
                <c:pt idx="245">
                  <c:v>41840</c:v>
                </c:pt>
                <c:pt idx="246">
                  <c:v>41770</c:v>
                </c:pt>
                <c:pt idx="247">
                  <c:v>41518</c:v>
                </c:pt>
                <c:pt idx="248">
                  <c:v>41840</c:v>
                </c:pt>
                <c:pt idx="249">
                  <c:v>41770</c:v>
                </c:pt>
                <c:pt idx="250">
                  <c:v>41770</c:v>
                </c:pt>
                <c:pt idx="251">
                  <c:v>41609</c:v>
                </c:pt>
                <c:pt idx="252">
                  <c:v>41609</c:v>
                </c:pt>
                <c:pt idx="253">
                  <c:v>41792</c:v>
                </c:pt>
                <c:pt idx="254">
                  <c:v>41770</c:v>
                </c:pt>
                <c:pt idx="255">
                  <c:v>41609</c:v>
                </c:pt>
                <c:pt idx="256">
                  <c:v>41609</c:v>
                </c:pt>
                <c:pt idx="257">
                  <c:v>41792</c:v>
                </c:pt>
                <c:pt idx="258">
                  <c:v>41840</c:v>
                </c:pt>
                <c:pt idx="259">
                  <c:v>41770</c:v>
                </c:pt>
                <c:pt idx="260">
                  <c:v>41609</c:v>
                </c:pt>
                <c:pt idx="261">
                  <c:v>41840</c:v>
                </c:pt>
                <c:pt idx="262">
                  <c:v>41770</c:v>
                </c:pt>
                <c:pt idx="263">
                  <c:v>41609</c:v>
                </c:pt>
                <c:pt idx="264">
                  <c:v>41770</c:v>
                </c:pt>
                <c:pt idx="265">
                  <c:v>41770</c:v>
                </c:pt>
                <c:pt idx="266">
                  <c:v>41609</c:v>
                </c:pt>
                <c:pt idx="267">
                  <c:v>41609</c:v>
                </c:pt>
                <c:pt idx="268">
                  <c:v>41770</c:v>
                </c:pt>
                <c:pt idx="269">
                  <c:v>41619</c:v>
                </c:pt>
                <c:pt idx="270">
                  <c:v>41619</c:v>
                </c:pt>
                <c:pt idx="271">
                  <c:v>41028</c:v>
                </c:pt>
                <c:pt idx="272">
                  <c:v>41527</c:v>
                </c:pt>
                <c:pt idx="273">
                  <c:v>41518</c:v>
                </c:pt>
                <c:pt idx="274">
                  <c:v>41155</c:v>
                </c:pt>
                <c:pt idx="275">
                  <c:v>40360</c:v>
                </c:pt>
                <c:pt idx="276">
                  <c:v>40638</c:v>
                </c:pt>
                <c:pt idx="277">
                  <c:v>40422</c:v>
                </c:pt>
                <c:pt idx="278">
                  <c:v>40267</c:v>
                </c:pt>
                <c:pt idx="279">
                  <c:v>40974</c:v>
                </c:pt>
              </c:numCache>
            </c:numRef>
          </c:xVal>
          <c:yVal>
            <c:numRef>
              <c:f>Sheet1!$D$2:$D$281</c:f>
              <c:numCache>
                <c:formatCode>#,##0</c:formatCode>
                <c:ptCount val="280"/>
                <c:pt idx="0">
                  <c:v>2.2999999999999998</c:v>
                </c:pt>
                <c:pt idx="1">
                  <c:v>3.5</c:v>
                </c:pt>
                <c:pt idx="2">
                  <c:v>4.5</c:v>
                </c:pt>
                <c:pt idx="3">
                  <c:v>3</c:v>
                </c:pt>
                <c:pt idx="4">
                  <c:v>6.5</c:v>
                </c:pt>
                <c:pt idx="5">
                  <c:v>29</c:v>
                </c:pt>
                <c:pt idx="6">
                  <c:v>29</c:v>
                </c:pt>
                <c:pt idx="7">
                  <c:v>134</c:v>
                </c:pt>
                <c:pt idx="8">
                  <c:v>275</c:v>
                </c:pt>
                <c:pt idx="9">
                  <c:v>275</c:v>
                </c:pt>
                <c:pt idx="10">
                  <c:v>275</c:v>
                </c:pt>
                <c:pt idx="11">
                  <c:v>275</c:v>
                </c:pt>
                <c:pt idx="12">
                  <c:v>275</c:v>
                </c:pt>
                <c:pt idx="13">
                  <c:v>275</c:v>
                </c:pt>
                <c:pt idx="14">
                  <c:v>275</c:v>
                </c:pt>
                <c:pt idx="15">
                  <c:v>1200</c:v>
                </c:pt>
                <c:pt idx="16">
                  <c:v>1200</c:v>
                </c:pt>
                <c:pt idx="17">
                  <c:v>855</c:v>
                </c:pt>
                <c:pt idx="18">
                  <c:v>1185</c:v>
                </c:pt>
                <c:pt idx="19">
                  <c:v>1200</c:v>
                </c:pt>
                <c:pt idx="20">
                  <c:v>900</c:v>
                </c:pt>
                <c:pt idx="21">
                  <c:v>855</c:v>
                </c:pt>
                <c:pt idx="22">
                  <c:v>1200</c:v>
                </c:pt>
                <c:pt idx="23">
                  <c:v>1200</c:v>
                </c:pt>
                <c:pt idx="24">
                  <c:v>900</c:v>
                </c:pt>
                <c:pt idx="25">
                  <c:v>275</c:v>
                </c:pt>
                <c:pt idx="26">
                  <c:v>1400</c:v>
                </c:pt>
                <c:pt idx="27">
                  <c:v>1400</c:v>
                </c:pt>
                <c:pt idx="28">
                  <c:v>1400</c:v>
                </c:pt>
                <c:pt idx="29">
                  <c:v>3100</c:v>
                </c:pt>
                <c:pt idx="30">
                  <c:v>3100</c:v>
                </c:pt>
                <c:pt idx="31">
                  <c:v>1600</c:v>
                </c:pt>
                <c:pt idx="32">
                  <c:v>1600</c:v>
                </c:pt>
                <c:pt idx="33">
                  <c:v>3100</c:v>
                </c:pt>
                <c:pt idx="34">
                  <c:v>3100</c:v>
                </c:pt>
                <c:pt idx="35">
                  <c:v>3100</c:v>
                </c:pt>
                <c:pt idx="36">
                  <c:v>3100</c:v>
                </c:pt>
                <c:pt idx="37">
                  <c:v>3100</c:v>
                </c:pt>
                <c:pt idx="42">
                  <c:v>3100</c:v>
                </c:pt>
                <c:pt idx="43">
                  <c:v>3100</c:v>
                </c:pt>
                <c:pt idx="44">
                  <c:v>3100</c:v>
                </c:pt>
                <c:pt idx="45">
                  <c:v>3100</c:v>
                </c:pt>
                <c:pt idx="46">
                  <c:v>3100</c:v>
                </c:pt>
                <c:pt idx="47">
                  <c:v>7500</c:v>
                </c:pt>
                <c:pt idx="48">
                  <c:v>7500</c:v>
                </c:pt>
                <c:pt idx="49">
                  <c:v>7500</c:v>
                </c:pt>
                <c:pt idx="50">
                  <c:v>3100</c:v>
                </c:pt>
                <c:pt idx="52">
                  <c:v>3100</c:v>
                </c:pt>
                <c:pt idx="53">
                  <c:v>3100</c:v>
                </c:pt>
                <c:pt idx="54">
                  <c:v>3100</c:v>
                </c:pt>
                <c:pt idx="55">
                  <c:v>3100</c:v>
                </c:pt>
                <c:pt idx="56">
                  <c:v>7500</c:v>
                </c:pt>
                <c:pt idx="57">
                  <c:v>7500</c:v>
                </c:pt>
                <c:pt idx="58">
                  <c:v>7500</c:v>
                </c:pt>
                <c:pt idx="59">
                  <c:v>7500</c:v>
                </c:pt>
                <c:pt idx="60">
                  <c:v>7500</c:v>
                </c:pt>
                <c:pt idx="61">
                  <c:v>7500</c:v>
                </c:pt>
                <c:pt idx="62">
                  <c:v>7500</c:v>
                </c:pt>
                <c:pt idx="64">
                  <c:v>7500</c:v>
                </c:pt>
                <c:pt idx="65">
                  <c:v>7500</c:v>
                </c:pt>
                <c:pt idx="66">
                  <c:v>7500</c:v>
                </c:pt>
                <c:pt idx="68">
                  <c:v>7500</c:v>
                </c:pt>
                <c:pt idx="70">
                  <c:v>3100</c:v>
                </c:pt>
                <c:pt idx="71">
                  <c:v>9500</c:v>
                </c:pt>
                <c:pt idx="72">
                  <c:v>9500</c:v>
                </c:pt>
                <c:pt idx="73">
                  <c:v>7500</c:v>
                </c:pt>
                <c:pt idx="74">
                  <c:v>7500</c:v>
                </c:pt>
                <c:pt idx="75">
                  <c:v>9500</c:v>
                </c:pt>
                <c:pt idx="76">
                  <c:v>7500</c:v>
                </c:pt>
                <c:pt idx="77">
                  <c:v>9500</c:v>
                </c:pt>
                <c:pt idx="78">
                  <c:v>9500</c:v>
                </c:pt>
                <c:pt idx="79">
                  <c:v>9500</c:v>
                </c:pt>
                <c:pt idx="80">
                  <c:v>9500</c:v>
                </c:pt>
                <c:pt idx="81">
                  <c:v>9500</c:v>
                </c:pt>
                <c:pt idx="82">
                  <c:v>9500</c:v>
                </c:pt>
                <c:pt idx="83">
                  <c:v>9500</c:v>
                </c:pt>
                <c:pt idx="84">
                  <c:v>9500</c:v>
                </c:pt>
                <c:pt idx="85">
                  <c:v>28000</c:v>
                </c:pt>
                <c:pt idx="86">
                  <c:v>28000</c:v>
                </c:pt>
                <c:pt idx="87">
                  <c:v>28000</c:v>
                </c:pt>
                <c:pt idx="88">
                  <c:v>9500</c:v>
                </c:pt>
                <c:pt idx="89">
                  <c:v>9500</c:v>
                </c:pt>
                <c:pt idx="90">
                  <c:v>7500</c:v>
                </c:pt>
                <c:pt idx="91">
                  <c:v>28000</c:v>
                </c:pt>
                <c:pt idx="92">
                  <c:v>9500</c:v>
                </c:pt>
                <c:pt idx="93">
                  <c:v>9500</c:v>
                </c:pt>
                <c:pt idx="94">
                  <c:v>7500</c:v>
                </c:pt>
                <c:pt idx="95">
                  <c:v>7500</c:v>
                </c:pt>
                <c:pt idx="96">
                  <c:v>9500</c:v>
                </c:pt>
                <c:pt idx="97">
                  <c:v>9500</c:v>
                </c:pt>
                <c:pt idx="98">
                  <c:v>9500</c:v>
                </c:pt>
                <c:pt idx="99">
                  <c:v>28000</c:v>
                </c:pt>
                <c:pt idx="100">
                  <c:v>9500</c:v>
                </c:pt>
                <c:pt idx="101">
                  <c:v>28000</c:v>
                </c:pt>
                <c:pt idx="102">
                  <c:v>9500</c:v>
                </c:pt>
                <c:pt idx="103">
                  <c:v>7500</c:v>
                </c:pt>
                <c:pt idx="104">
                  <c:v>7500</c:v>
                </c:pt>
                <c:pt idx="105">
                  <c:v>9500</c:v>
                </c:pt>
                <c:pt idx="106">
                  <c:v>9500</c:v>
                </c:pt>
                <c:pt idx="107">
                  <c:v>7500</c:v>
                </c:pt>
                <c:pt idx="108">
                  <c:v>7500</c:v>
                </c:pt>
                <c:pt idx="109">
                  <c:v>7500</c:v>
                </c:pt>
                <c:pt idx="110">
                  <c:v>28000</c:v>
                </c:pt>
                <c:pt idx="111">
                  <c:v>7500</c:v>
                </c:pt>
                <c:pt idx="112">
                  <c:v>9500</c:v>
                </c:pt>
                <c:pt idx="113">
                  <c:v>9500</c:v>
                </c:pt>
                <c:pt idx="114">
                  <c:v>7500</c:v>
                </c:pt>
                <c:pt idx="115">
                  <c:v>7500</c:v>
                </c:pt>
                <c:pt idx="116">
                  <c:v>42000</c:v>
                </c:pt>
                <c:pt idx="117">
                  <c:v>42000</c:v>
                </c:pt>
                <c:pt idx="118">
                  <c:v>7500</c:v>
                </c:pt>
                <c:pt idx="119">
                  <c:v>9500</c:v>
                </c:pt>
                <c:pt idx="120">
                  <c:v>9500</c:v>
                </c:pt>
                <c:pt idx="121">
                  <c:v>7500</c:v>
                </c:pt>
                <c:pt idx="122">
                  <c:v>9500</c:v>
                </c:pt>
                <c:pt idx="123">
                  <c:v>9500</c:v>
                </c:pt>
                <c:pt idx="124">
                  <c:v>7500</c:v>
                </c:pt>
                <c:pt idx="125">
                  <c:v>42000</c:v>
                </c:pt>
                <c:pt idx="126">
                  <c:v>9500</c:v>
                </c:pt>
                <c:pt idx="127">
                  <c:v>9500</c:v>
                </c:pt>
                <c:pt idx="128">
                  <c:v>42000</c:v>
                </c:pt>
                <c:pt idx="129">
                  <c:v>42000</c:v>
                </c:pt>
                <c:pt idx="130">
                  <c:v>42000</c:v>
                </c:pt>
                <c:pt idx="131">
                  <c:v>25000</c:v>
                </c:pt>
                <c:pt idx="132">
                  <c:v>25000</c:v>
                </c:pt>
                <c:pt idx="133">
                  <c:v>7500</c:v>
                </c:pt>
                <c:pt idx="134">
                  <c:v>7500</c:v>
                </c:pt>
                <c:pt idx="135">
                  <c:v>42000</c:v>
                </c:pt>
                <c:pt idx="136">
                  <c:v>42000</c:v>
                </c:pt>
                <c:pt idx="137">
                  <c:v>9500</c:v>
                </c:pt>
                <c:pt idx="138">
                  <c:v>9500</c:v>
                </c:pt>
                <c:pt idx="139">
                  <c:v>9500</c:v>
                </c:pt>
                <c:pt idx="140">
                  <c:v>42000</c:v>
                </c:pt>
                <c:pt idx="141">
                  <c:v>42000</c:v>
                </c:pt>
                <c:pt idx="142">
                  <c:v>7500</c:v>
                </c:pt>
                <c:pt idx="143">
                  <c:v>7500</c:v>
                </c:pt>
                <c:pt idx="144">
                  <c:v>7500</c:v>
                </c:pt>
                <c:pt idx="145">
                  <c:v>9500</c:v>
                </c:pt>
                <c:pt idx="146">
                  <c:v>7500</c:v>
                </c:pt>
                <c:pt idx="147">
                  <c:v>7500</c:v>
                </c:pt>
                <c:pt idx="148">
                  <c:v>42000</c:v>
                </c:pt>
                <c:pt idx="149">
                  <c:v>42000</c:v>
                </c:pt>
                <c:pt idx="150">
                  <c:v>42000</c:v>
                </c:pt>
                <c:pt idx="151">
                  <c:v>220000</c:v>
                </c:pt>
                <c:pt idx="152">
                  <c:v>220000</c:v>
                </c:pt>
                <c:pt idx="153">
                  <c:v>125000</c:v>
                </c:pt>
                <c:pt idx="154">
                  <c:v>125000</c:v>
                </c:pt>
                <c:pt idx="155">
                  <c:v>125000</c:v>
                </c:pt>
                <c:pt idx="156">
                  <c:v>125000</c:v>
                </c:pt>
                <c:pt idx="159">
                  <c:v>592000</c:v>
                </c:pt>
                <c:pt idx="160">
                  <c:v>230000</c:v>
                </c:pt>
                <c:pt idx="161">
                  <c:v>230000</c:v>
                </c:pt>
                <c:pt idx="162">
                  <c:v>230000</c:v>
                </c:pt>
                <c:pt idx="163">
                  <c:v>376000</c:v>
                </c:pt>
                <c:pt idx="164">
                  <c:v>376000</c:v>
                </c:pt>
                <c:pt idx="165">
                  <c:v>376000</c:v>
                </c:pt>
                <c:pt idx="166">
                  <c:v>376000</c:v>
                </c:pt>
                <c:pt idx="167">
                  <c:v>376000</c:v>
                </c:pt>
                <c:pt idx="175">
                  <c:v>291000</c:v>
                </c:pt>
                <c:pt idx="176">
                  <c:v>291000</c:v>
                </c:pt>
                <c:pt idx="177">
                  <c:v>291000</c:v>
                </c:pt>
                <c:pt idx="178">
                  <c:v>291000</c:v>
                </c:pt>
                <c:pt idx="179">
                  <c:v>291000</c:v>
                </c:pt>
                <c:pt idx="186">
                  <c:v>582000</c:v>
                </c:pt>
                <c:pt idx="187">
                  <c:v>582000</c:v>
                </c:pt>
                <c:pt idx="188">
                  <c:v>582000</c:v>
                </c:pt>
                <c:pt idx="189">
                  <c:v>2000000</c:v>
                </c:pt>
                <c:pt idx="190">
                  <c:v>2000000</c:v>
                </c:pt>
                <c:pt idx="191">
                  <c:v>731000</c:v>
                </c:pt>
                <c:pt idx="192">
                  <c:v>731000</c:v>
                </c:pt>
                <c:pt idx="193">
                  <c:v>731000</c:v>
                </c:pt>
                <c:pt idx="194">
                  <c:v>731000</c:v>
                </c:pt>
                <c:pt idx="195">
                  <c:v>731000</c:v>
                </c:pt>
                <c:pt idx="196">
                  <c:v>731000</c:v>
                </c:pt>
                <c:pt idx="197">
                  <c:v>731000</c:v>
                </c:pt>
                <c:pt idx="199">
                  <c:v>1700000</c:v>
                </c:pt>
                <c:pt idx="209">
                  <c:v>1400000</c:v>
                </c:pt>
                <c:pt idx="210">
                  <c:v>1400000</c:v>
                </c:pt>
                <c:pt idx="211">
                  <c:v>1400000</c:v>
                </c:pt>
                <c:pt idx="212">
                  <c:v>1400000</c:v>
                </c:pt>
                <c:pt idx="213">
                  <c:v>1400000</c:v>
                </c:pt>
                <c:pt idx="214">
                  <c:v>1400000</c:v>
                </c:pt>
                <c:pt idx="215">
                  <c:v>1400000</c:v>
                </c:pt>
                <c:pt idx="216">
                  <c:v>1400000</c:v>
                </c:pt>
                <c:pt idx="217">
                  <c:v>1400000</c:v>
                </c:pt>
                <c:pt idx="218">
                  <c:v>1400000</c:v>
                </c:pt>
                <c:pt idx="219">
                  <c:v>1400000</c:v>
                </c:pt>
                <c:pt idx="220">
                  <c:v>1400000</c:v>
                </c:pt>
                <c:pt idx="221">
                  <c:v>1400000</c:v>
                </c:pt>
                <c:pt idx="222">
                  <c:v>1400000</c:v>
                </c:pt>
                <c:pt idx="223">
                  <c:v>1400000</c:v>
                </c:pt>
                <c:pt idx="224">
                  <c:v>1400000</c:v>
                </c:pt>
                <c:pt idx="225">
                  <c:v>1400000</c:v>
                </c:pt>
                <c:pt idx="226">
                  <c:v>1400000</c:v>
                </c:pt>
                <c:pt idx="227">
                  <c:v>1400000</c:v>
                </c:pt>
                <c:pt idx="228">
                  <c:v>1400000</c:v>
                </c:pt>
                <c:pt idx="229">
                  <c:v>1400000</c:v>
                </c:pt>
                <c:pt idx="230">
                  <c:v>1400000</c:v>
                </c:pt>
                <c:pt idx="231">
                  <c:v>1400000</c:v>
                </c:pt>
                <c:pt idx="232">
                  <c:v>1400000</c:v>
                </c:pt>
                <c:pt idx="233">
                  <c:v>1400000</c:v>
                </c:pt>
                <c:pt idx="234">
                  <c:v>1400000</c:v>
                </c:pt>
                <c:pt idx="235">
                  <c:v>1400000</c:v>
                </c:pt>
                <c:pt idx="236">
                  <c:v>1400000</c:v>
                </c:pt>
                <c:pt idx="237">
                  <c:v>1400000</c:v>
                </c:pt>
                <c:pt idx="238">
                  <c:v>1400000</c:v>
                </c:pt>
                <c:pt idx="239">
                  <c:v>1400000</c:v>
                </c:pt>
                <c:pt idx="240">
                  <c:v>1400000</c:v>
                </c:pt>
                <c:pt idx="241">
                  <c:v>1400000</c:v>
                </c:pt>
                <c:pt idx="242">
                  <c:v>1400000</c:v>
                </c:pt>
                <c:pt idx="243">
                  <c:v>1400000</c:v>
                </c:pt>
                <c:pt idx="244">
                  <c:v>1400000</c:v>
                </c:pt>
                <c:pt idx="245">
                  <c:v>1400000</c:v>
                </c:pt>
                <c:pt idx="246">
                  <c:v>1400000</c:v>
                </c:pt>
                <c:pt idx="247">
                  <c:v>1400000</c:v>
                </c:pt>
                <c:pt idx="248">
                  <c:v>1400000</c:v>
                </c:pt>
                <c:pt idx="249">
                  <c:v>1400000</c:v>
                </c:pt>
                <c:pt idx="250">
                  <c:v>1400000</c:v>
                </c:pt>
                <c:pt idx="251">
                  <c:v>1400000</c:v>
                </c:pt>
                <c:pt idx="252">
                  <c:v>1400000</c:v>
                </c:pt>
                <c:pt idx="253">
                  <c:v>1400000</c:v>
                </c:pt>
                <c:pt idx="254">
                  <c:v>1400000</c:v>
                </c:pt>
                <c:pt idx="255">
                  <c:v>1400000</c:v>
                </c:pt>
                <c:pt idx="256">
                  <c:v>1400000</c:v>
                </c:pt>
                <c:pt idx="257">
                  <c:v>1400000</c:v>
                </c:pt>
                <c:pt idx="258">
                  <c:v>1400000</c:v>
                </c:pt>
                <c:pt idx="259">
                  <c:v>1400000</c:v>
                </c:pt>
                <c:pt idx="260">
                  <c:v>1400000</c:v>
                </c:pt>
                <c:pt idx="261">
                  <c:v>1400000</c:v>
                </c:pt>
                <c:pt idx="262">
                  <c:v>1400000</c:v>
                </c:pt>
                <c:pt idx="263">
                  <c:v>1400000</c:v>
                </c:pt>
                <c:pt idx="264">
                  <c:v>1400000</c:v>
                </c:pt>
                <c:pt idx="265">
                  <c:v>1400000</c:v>
                </c:pt>
                <c:pt idx="266">
                  <c:v>1400000</c:v>
                </c:pt>
                <c:pt idx="267">
                  <c:v>1400000</c:v>
                </c:pt>
                <c:pt idx="268">
                  <c:v>1400000</c:v>
                </c:pt>
                <c:pt idx="269">
                  <c:v>1400000</c:v>
                </c:pt>
                <c:pt idx="270">
                  <c:v>1400000</c:v>
                </c:pt>
                <c:pt idx="271">
                  <c:v>1400000</c:v>
                </c:pt>
                <c:pt idx="272">
                  <c:v>1400000</c:v>
                </c:pt>
                <c:pt idx="273">
                  <c:v>830000</c:v>
                </c:pt>
                <c:pt idx="274">
                  <c:v>830000</c:v>
                </c:pt>
                <c:pt idx="278">
                  <c:v>830000</c:v>
                </c:pt>
              </c:numCache>
            </c:numRef>
          </c:yVal>
          <c:smooth val="0"/>
          <c:extLst xmlns:c16r2="http://schemas.microsoft.com/office/drawing/2015/06/chart">
            <c:ext xmlns:c16="http://schemas.microsoft.com/office/drawing/2014/chart" uri="{C3380CC4-5D6E-409C-BE32-E72D297353CC}">
              <c16:uniqueId val="{00000000-1A65-49D2-901F-E44E3EC0B7C2}"/>
            </c:ext>
          </c:extLst>
        </c:ser>
        <c:ser>
          <c:idx val="1"/>
          <c:order val="1"/>
          <c:tx>
            <c:strRef>
              <c:f>Sheet1!$C$1</c:f>
              <c:strCache>
                <c:ptCount val="1"/>
                <c:pt idx="0">
                  <c:v>Clock Speed (MHz)</c:v>
                </c:pt>
              </c:strCache>
            </c:strRef>
          </c:tx>
          <c:spPr>
            <a:ln w="28575">
              <a:noFill/>
            </a:ln>
          </c:spPr>
          <c:marker>
            <c:symbol val="circle"/>
            <c:size val="5"/>
            <c:spPr>
              <a:solidFill>
                <a:srgbClr val="000080"/>
              </a:solidFill>
              <a:ln>
                <a:solidFill>
                  <a:srgbClr val="000080"/>
                </a:solidFill>
                <a:prstDash val="solid"/>
              </a:ln>
            </c:spPr>
          </c:marker>
          <c:xVal>
            <c:numRef>
              <c:f>Sheet1!$B$2:$B$281</c:f>
              <c:numCache>
                <c:formatCode>d\-mmm\-yy</c:formatCode>
                <c:ptCount val="280"/>
                <c:pt idx="0">
                  <c:v>26252</c:v>
                </c:pt>
                <c:pt idx="1">
                  <c:v>26390</c:v>
                </c:pt>
                <c:pt idx="2">
                  <c:v>27120</c:v>
                </c:pt>
                <c:pt idx="3">
                  <c:v>27181</c:v>
                </c:pt>
                <c:pt idx="4">
                  <c:v>27834</c:v>
                </c:pt>
                <c:pt idx="5">
                  <c:v>28649</c:v>
                </c:pt>
                <c:pt idx="6">
                  <c:v>29007</c:v>
                </c:pt>
                <c:pt idx="7">
                  <c:v>29983</c:v>
                </c:pt>
                <c:pt idx="8">
                  <c:v>31337</c:v>
                </c:pt>
                <c:pt idx="9">
                  <c:v>31824</c:v>
                </c:pt>
                <c:pt idx="10">
                  <c:v>32237</c:v>
                </c:pt>
                <c:pt idx="11">
                  <c:v>32310</c:v>
                </c:pt>
                <c:pt idx="12">
                  <c:v>32533</c:v>
                </c:pt>
                <c:pt idx="13">
                  <c:v>32533</c:v>
                </c:pt>
                <c:pt idx="14">
                  <c:v>32608</c:v>
                </c:pt>
                <c:pt idx="15">
                  <c:v>32608</c:v>
                </c:pt>
                <c:pt idx="16">
                  <c:v>33000</c:v>
                </c:pt>
                <c:pt idx="17">
                  <c:v>33161</c:v>
                </c:pt>
                <c:pt idx="18">
                  <c:v>33350</c:v>
                </c:pt>
                <c:pt idx="19">
                  <c:v>33413</c:v>
                </c:pt>
                <c:pt idx="20">
                  <c:v>33497</c:v>
                </c:pt>
                <c:pt idx="21">
                  <c:v>33511</c:v>
                </c:pt>
                <c:pt idx="22">
                  <c:v>33666</c:v>
                </c:pt>
                <c:pt idx="23">
                  <c:v>33826</c:v>
                </c:pt>
                <c:pt idx="24">
                  <c:v>33868</c:v>
                </c:pt>
                <c:pt idx="25">
                  <c:v>33903</c:v>
                </c:pt>
                <c:pt idx="26">
                  <c:v>33917</c:v>
                </c:pt>
                <c:pt idx="27">
                  <c:v>33917</c:v>
                </c:pt>
                <c:pt idx="28">
                  <c:v>33917</c:v>
                </c:pt>
                <c:pt idx="29">
                  <c:v>34050</c:v>
                </c:pt>
                <c:pt idx="30">
                  <c:v>34050</c:v>
                </c:pt>
                <c:pt idx="31">
                  <c:v>34400</c:v>
                </c:pt>
                <c:pt idx="32">
                  <c:v>34400</c:v>
                </c:pt>
                <c:pt idx="33">
                  <c:v>34400</c:v>
                </c:pt>
                <c:pt idx="34">
                  <c:v>34400</c:v>
                </c:pt>
                <c:pt idx="35">
                  <c:v>34617</c:v>
                </c:pt>
                <c:pt idx="36">
                  <c:v>34785</c:v>
                </c:pt>
                <c:pt idx="37">
                  <c:v>34851</c:v>
                </c:pt>
                <c:pt idx="38">
                  <c:v>35004</c:v>
                </c:pt>
                <c:pt idx="39">
                  <c:v>35004</c:v>
                </c:pt>
                <c:pt idx="40">
                  <c:v>35004</c:v>
                </c:pt>
                <c:pt idx="41">
                  <c:v>35004</c:v>
                </c:pt>
                <c:pt idx="42">
                  <c:v>35068</c:v>
                </c:pt>
                <c:pt idx="43">
                  <c:v>35068</c:v>
                </c:pt>
                <c:pt idx="44">
                  <c:v>35226</c:v>
                </c:pt>
                <c:pt idx="45">
                  <c:v>35438</c:v>
                </c:pt>
                <c:pt idx="46">
                  <c:v>35438</c:v>
                </c:pt>
                <c:pt idx="47">
                  <c:v>35557</c:v>
                </c:pt>
                <c:pt idx="48">
                  <c:v>35557</c:v>
                </c:pt>
                <c:pt idx="49">
                  <c:v>35557</c:v>
                </c:pt>
                <c:pt idx="50">
                  <c:v>35583</c:v>
                </c:pt>
                <c:pt idx="51">
                  <c:v>35660</c:v>
                </c:pt>
                <c:pt idx="52">
                  <c:v>35681</c:v>
                </c:pt>
                <c:pt idx="53">
                  <c:v>35681</c:v>
                </c:pt>
                <c:pt idx="54">
                  <c:v>35807</c:v>
                </c:pt>
                <c:pt idx="55">
                  <c:v>35807</c:v>
                </c:pt>
                <c:pt idx="56">
                  <c:v>35821</c:v>
                </c:pt>
                <c:pt idx="57">
                  <c:v>35887</c:v>
                </c:pt>
                <c:pt idx="58">
                  <c:v>35887</c:v>
                </c:pt>
                <c:pt idx="59">
                  <c:v>35900</c:v>
                </c:pt>
                <c:pt idx="60">
                  <c:v>35900</c:v>
                </c:pt>
                <c:pt idx="61">
                  <c:v>35900</c:v>
                </c:pt>
                <c:pt idx="62">
                  <c:v>35955</c:v>
                </c:pt>
                <c:pt idx="63">
                  <c:v>35975</c:v>
                </c:pt>
                <c:pt idx="64">
                  <c:v>36031</c:v>
                </c:pt>
                <c:pt idx="65">
                  <c:v>36031</c:v>
                </c:pt>
                <c:pt idx="66">
                  <c:v>36047</c:v>
                </c:pt>
                <c:pt idx="67">
                  <c:v>36074</c:v>
                </c:pt>
                <c:pt idx="68">
                  <c:v>36164</c:v>
                </c:pt>
                <c:pt idx="69">
                  <c:v>36165</c:v>
                </c:pt>
                <c:pt idx="70">
                  <c:v>36167</c:v>
                </c:pt>
                <c:pt idx="71">
                  <c:v>36217</c:v>
                </c:pt>
                <c:pt idx="72">
                  <c:v>36217</c:v>
                </c:pt>
                <c:pt idx="73">
                  <c:v>36241</c:v>
                </c:pt>
                <c:pt idx="74">
                  <c:v>36255</c:v>
                </c:pt>
                <c:pt idx="75">
                  <c:v>36297</c:v>
                </c:pt>
                <c:pt idx="76">
                  <c:v>36374</c:v>
                </c:pt>
                <c:pt idx="77">
                  <c:v>36374</c:v>
                </c:pt>
                <c:pt idx="78">
                  <c:v>36458</c:v>
                </c:pt>
                <c:pt idx="79">
                  <c:v>36458</c:v>
                </c:pt>
                <c:pt idx="80">
                  <c:v>36458</c:v>
                </c:pt>
                <c:pt idx="81">
                  <c:v>36458</c:v>
                </c:pt>
                <c:pt idx="82">
                  <c:v>36458</c:v>
                </c:pt>
                <c:pt idx="83">
                  <c:v>36458</c:v>
                </c:pt>
                <c:pt idx="84">
                  <c:v>36458</c:v>
                </c:pt>
                <c:pt idx="85">
                  <c:v>36458</c:v>
                </c:pt>
                <c:pt idx="86">
                  <c:v>36458</c:v>
                </c:pt>
                <c:pt idx="87">
                  <c:v>36458</c:v>
                </c:pt>
                <c:pt idx="88">
                  <c:v>36514</c:v>
                </c:pt>
                <c:pt idx="89">
                  <c:v>36514</c:v>
                </c:pt>
                <c:pt idx="90">
                  <c:v>36529</c:v>
                </c:pt>
                <c:pt idx="91">
                  <c:v>36537</c:v>
                </c:pt>
                <c:pt idx="92">
                  <c:v>36543</c:v>
                </c:pt>
                <c:pt idx="93">
                  <c:v>36543</c:v>
                </c:pt>
                <c:pt idx="94">
                  <c:v>36570</c:v>
                </c:pt>
                <c:pt idx="95">
                  <c:v>36570</c:v>
                </c:pt>
                <c:pt idx="96">
                  <c:v>36593</c:v>
                </c:pt>
                <c:pt idx="97">
                  <c:v>36605</c:v>
                </c:pt>
                <c:pt idx="98">
                  <c:v>36605</c:v>
                </c:pt>
                <c:pt idx="99">
                  <c:v>36626</c:v>
                </c:pt>
                <c:pt idx="100">
                  <c:v>36640</c:v>
                </c:pt>
                <c:pt idx="101">
                  <c:v>36668</c:v>
                </c:pt>
                <c:pt idx="102">
                  <c:v>36670</c:v>
                </c:pt>
                <c:pt idx="103">
                  <c:v>36696</c:v>
                </c:pt>
                <c:pt idx="104">
                  <c:v>36696</c:v>
                </c:pt>
                <c:pt idx="105">
                  <c:v>36696</c:v>
                </c:pt>
                <c:pt idx="106">
                  <c:v>36696</c:v>
                </c:pt>
                <c:pt idx="107">
                  <c:v>36703</c:v>
                </c:pt>
                <c:pt idx="108">
                  <c:v>36703</c:v>
                </c:pt>
                <c:pt idx="109">
                  <c:v>36703</c:v>
                </c:pt>
                <c:pt idx="110">
                  <c:v>36760</c:v>
                </c:pt>
                <c:pt idx="111">
                  <c:v>36794</c:v>
                </c:pt>
                <c:pt idx="112">
                  <c:v>36794</c:v>
                </c:pt>
                <c:pt idx="113">
                  <c:v>36794</c:v>
                </c:pt>
                <c:pt idx="114">
                  <c:v>36843</c:v>
                </c:pt>
                <c:pt idx="115">
                  <c:v>36843</c:v>
                </c:pt>
                <c:pt idx="116">
                  <c:v>36850</c:v>
                </c:pt>
                <c:pt idx="117">
                  <c:v>36850</c:v>
                </c:pt>
                <c:pt idx="118">
                  <c:v>36921</c:v>
                </c:pt>
                <c:pt idx="119">
                  <c:v>36921</c:v>
                </c:pt>
                <c:pt idx="120">
                  <c:v>36949</c:v>
                </c:pt>
                <c:pt idx="121">
                  <c:v>36969</c:v>
                </c:pt>
                <c:pt idx="122">
                  <c:v>36969</c:v>
                </c:pt>
                <c:pt idx="123">
                  <c:v>36969</c:v>
                </c:pt>
                <c:pt idx="124">
                  <c:v>36990</c:v>
                </c:pt>
                <c:pt idx="125">
                  <c:v>37004</c:v>
                </c:pt>
                <c:pt idx="126">
                  <c:v>37032</c:v>
                </c:pt>
                <c:pt idx="127">
                  <c:v>37032</c:v>
                </c:pt>
                <c:pt idx="128">
                  <c:v>37032</c:v>
                </c:pt>
                <c:pt idx="129">
                  <c:v>37032</c:v>
                </c:pt>
                <c:pt idx="130">
                  <c:v>37032</c:v>
                </c:pt>
                <c:pt idx="131">
                  <c:v>37040</c:v>
                </c:pt>
                <c:pt idx="132">
                  <c:v>37040</c:v>
                </c:pt>
                <c:pt idx="133">
                  <c:v>37074</c:v>
                </c:pt>
                <c:pt idx="134">
                  <c:v>37074</c:v>
                </c:pt>
                <c:pt idx="135">
                  <c:v>37074</c:v>
                </c:pt>
                <c:pt idx="136">
                  <c:v>37074</c:v>
                </c:pt>
                <c:pt idx="137">
                  <c:v>37102</c:v>
                </c:pt>
                <c:pt idx="138">
                  <c:v>37102</c:v>
                </c:pt>
                <c:pt idx="139">
                  <c:v>37102</c:v>
                </c:pt>
                <c:pt idx="140">
                  <c:v>37130</c:v>
                </c:pt>
                <c:pt idx="141">
                  <c:v>37130</c:v>
                </c:pt>
                <c:pt idx="142">
                  <c:v>37134</c:v>
                </c:pt>
                <c:pt idx="143">
                  <c:v>37134</c:v>
                </c:pt>
                <c:pt idx="144">
                  <c:v>37134</c:v>
                </c:pt>
                <c:pt idx="145">
                  <c:v>37165</c:v>
                </c:pt>
                <c:pt idx="146">
                  <c:v>37166</c:v>
                </c:pt>
                <c:pt idx="147">
                  <c:v>37259</c:v>
                </c:pt>
                <c:pt idx="148">
                  <c:v>37263</c:v>
                </c:pt>
                <c:pt idx="149">
                  <c:v>37263</c:v>
                </c:pt>
                <c:pt idx="150">
                  <c:v>37348</c:v>
                </c:pt>
                <c:pt idx="151">
                  <c:v>37803</c:v>
                </c:pt>
                <c:pt idx="152">
                  <c:v>37803</c:v>
                </c:pt>
                <c:pt idx="153">
                  <c:v>38018</c:v>
                </c:pt>
                <c:pt idx="154">
                  <c:v>38018</c:v>
                </c:pt>
                <c:pt idx="155">
                  <c:v>38018</c:v>
                </c:pt>
                <c:pt idx="156">
                  <c:v>38018</c:v>
                </c:pt>
                <c:pt idx="157">
                  <c:v>38078</c:v>
                </c:pt>
                <c:pt idx="158">
                  <c:v>38139</c:v>
                </c:pt>
                <c:pt idx="159">
                  <c:v>38139</c:v>
                </c:pt>
                <c:pt idx="160">
                  <c:v>38498</c:v>
                </c:pt>
                <c:pt idx="161">
                  <c:v>38498</c:v>
                </c:pt>
                <c:pt idx="162">
                  <c:v>38498</c:v>
                </c:pt>
                <c:pt idx="163">
                  <c:v>38733</c:v>
                </c:pt>
                <c:pt idx="164">
                  <c:v>38733</c:v>
                </c:pt>
                <c:pt idx="165">
                  <c:v>38733</c:v>
                </c:pt>
                <c:pt idx="166">
                  <c:v>38733</c:v>
                </c:pt>
                <c:pt idx="167">
                  <c:v>38733</c:v>
                </c:pt>
                <c:pt idx="168">
                  <c:v>38894</c:v>
                </c:pt>
                <c:pt idx="169">
                  <c:v>38894</c:v>
                </c:pt>
                <c:pt idx="170">
                  <c:v>38894</c:v>
                </c:pt>
                <c:pt idx="171">
                  <c:v>38894</c:v>
                </c:pt>
                <c:pt idx="172">
                  <c:v>38894</c:v>
                </c:pt>
                <c:pt idx="173">
                  <c:v>38894</c:v>
                </c:pt>
                <c:pt idx="174">
                  <c:v>38894</c:v>
                </c:pt>
                <c:pt idx="175">
                  <c:v>38921</c:v>
                </c:pt>
                <c:pt idx="176">
                  <c:v>38921</c:v>
                </c:pt>
                <c:pt idx="177">
                  <c:v>38921</c:v>
                </c:pt>
                <c:pt idx="178">
                  <c:v>38921</c:v>
                </c:pt>
                <c:pt idx="179">
                  <c:v>38921</c:v>
                </c:pt>
                <c:pt idx="180">
                  <c:v>38921</c:v>
                </c:pt>
                <c:pt idx="181">
                  <c:v>38944</c:v>
                </c:pt>
                <c:pt idx="182">
                  <c:v>38944</c:v>
                </c:pt>
                <c:pt idx="183">
                  <c:v>38944</c:v>
                </c:pt>
                <c:pt idx="184">
                  <c:v>38944</c:v>
                </c:pt>
                <c:pt idx="185">
                  <c:v>38944</c:v>
                </c:pt>
                <c:pt idx="186">
                  <c:v>39035</c:v>
                </c:pt>
                <c:pt idx="187">
                  <c:v>39089</c:v>
                </c:pt>
                <c:pt idx="188">
                  <c:v>39181</c:v>
                </c:pt>
                <c:pt idx="189">
                  <c:v>39789</c:v>
                </c:pt>
                <c:pt idx="190">
                  <c:v>39789</c:v>
                </c:pt>
                <c:pt idx="191">
                  <c:v>39902</c:v>
                </c:pt>
                <c:pt idx="192">
                  <c:v>39753</c:v>
                </c:pt>
                <c:pt idx="193">
                  <c:v>39753</c:v>
                </c:pt>
                <c:pt idx="194">
                  <c:v>39706</c:v>
                </c:pt>
                <c:pt idx="195">
                  <c:v>39706</c:v>
                </c:pt>
                <c:pt idx="196">
                  <c:v>39753</c:v>
                </c:pt>
                <c:pt idx="197">
                  <c:v>39753</c:v>
                </c:pt>
                <c:pt idx="199">
                  <c:v>38869</c:v>
                </c:pt>
                <c:pt idx="200">
                  <c:v>41880</c:v>
                </c:pt>
                <c:pt idx="201">
                  <c:v>41880</c:v>
                </c:pt>
                <c:pt idx="202">
                  <c:v>41880</c:v>
                </c:pt>
                <c:pt idx="203">
                  <c:v>41792</c:v>
                </c:pt>
                <c:pt idx="204" formatCode="m/d/yyyy">
                  <c:v>41770</c:v>
                </c:pt>
                <c:pt idx="205" formatCode="m/d/yyyy">
                  <c:v>41770</c:v>
                </c:pt>
                <c:pt idx="206" formatCode="m/d/yyyy">
                  <c:v>41770</c:v>
                </c:pt>
                <c:pt idx="207" formatCode="m/d/yyyy">
                  <c:v>41770</c:v>
                </c:pt>
                <c:pt idx="208">
                  <c:v>41518</c:v>
                </c:pt>
                <c:pt idx="209">
                  <c:v>41427</c:v>
                </c:pt>
                <c:pt idx="210">
                  <c:v>41427</c:v>
                </c:pt>
                <c:pt idx="211">
                  <c:v>41427</c:v>
                </c:pt>
                <c:pt idx="212">
                  <c:v>41427</c:v>
                </c:pt>
                <c:pt idx="213">
                  <c:v>41427</c:v>
                </c:pt>
                <c:pt idx="214">
                  <c:v>41427</c:v>
                </c:pt>
                <c:pt idx="215">
                  <c:v>41427</c:v>
                </c:pt>
                <c:pt idx="216">
                  <c:v>41792</c:v>
                </c:pt>
                <c:pt idx="217">
                  <c:v>41770</c:v>
                </c:pt>
                <c:pt idx="218">
                  <c:v>41770</c:v>
                </c:pt>
                <c:pt idx="219">
                  <c:v>41770</c:v>
                </c:pt>
                <c:pt idx="220">
                  <c:v>41427</c:v>
                </c:pt>
                <c:pt idx="221">
                  <c:v>41427</c:v>
                </c:pt>
                <c:pt idx="222">
                  <c:v>41427</c:v>
                </c:pt>
                <c:pt idx="223">
                  <c:v>41427</c:v>
                </c:pt>
                <c:pt idx="224">
                  <c:v>41427</c:v>
                </c:pt>
                <c:pt idx="225">
                  <c:v>41770</c:v>
                </c:pt>
                <c:pt idx="226">
                  <c:v>41770</c:v>
                </c:pt>
                <c:pt idx="227">
                  <c:v>41770</c:v>
                </c:pt>
                <c:pt idx="228">
                  <c:v>41518</c:v>
                </c:pt>
                <c:pt idx="229">
                  <c:v>41518</c:v>
                </c:pt>
                <c:pt idx="230">
                  <c:v>41427</c:v>
                </c:pt>
                <c:pt idx="231">
                  <c:v>41427</c:v>
                </c:pt>
                <c:pt idx="232">
                  <c:v>41840</c:v>
                </c:pt>
                <c:pt idx="233">
                  <c:v>41770</c:v>
                </c:pt>
                <c:pt idx="234">
                  <c:v>41770</c:v>
                </c:pt>
                <c:pt idx="235">
                  <c:v>41518</c:v>
                </c:pt>
                <c:pt idx="236">
                  <c:v>41518</c:v>
                </c:pt>
                <c:pt idx="237">
                  <c:v>41840</c:v>
                </c:pt>
                <c:pt idx="238">
                  <c:v>41770</c:v>
                </c:pt>
                <c:pt idx="239">
                  <c:v>41518</c:v>
                </c:pt>
                <c:pt idx="240">
                  <c:v>41770</c:v>
                </c:pt>
                <c:pt idx="241">
                  <c:v>41518</c:v>
                </c:pt>
                <c:pt idx="242">
                  <c:v>41840</c:v>
                </c:pt>
                <c:pt idx="243">
                  <c:v>41770</c:v>
                </c:pt>
                <c:pt idx="244">
                  <c:v>41518</c:v>
                </c:pt>
                <c:pt idx="245">
                  <c:v>41840</c:v>
                </c:pt>
                <c:pt idx="246">
                  <c:v>41770</c:v>
                </c:pt>
                <c:pt idx="247">
                  <c:v>41518</c:v>
                </c:pt>
                <c:pt idx="248">
                  <c:v>41840</c:v>
                </c:pt>
                <c:pt idx="249">
                  <c:v>41770</c:v>
                </c:pt>
                <c:pt idx="250">
                  <c:v>41770</c:v>
                </c:pt>
                <c:pt idx="251">
                  <c:v>41609</c:v>
                </c:pt>
                <c:pt idx="252">
                  <c:v>41609</c:v>
                </c:pt>
                <c:pt idx="253">
                  <c:v>41792</c:v>
                </c:pt>
                <c:pt idx="254">
                  <c:v>41770</c:v>
                </c:pt>
                <c:pt idx="255">
                  <c:v>41609</c:v>
                </c:pt>
                <c:pt idx="256">
                  <c:v>41609</c:v>
                </c:pt>
                <c:pt idx="257">
                  <c:v>41792</c:v>
                </c:pt>
                <c:pt idx="258">
                  <c:v>41840</c:v>
                </c:pt>
                <c:pt idx="259">
                  <c:v>41770</c:v>
                </c:pt>
                <c:pt idx="260">
                  <c:v>41609</c:v>
                </c:pt>
                <c:pt idx="261">
                  <c:v>41840</c:v>
                </c:pt>
                <c:pt idx="262">
                  <c:v>41770</c:v>
                </c:pt>
                <c:pt idx="263">
                  <c:v>41609</c:v>
                </c:pt>
                <c:pt idx="264">
                  <c:v>41770</c:v>
                </c:pt>
                <c:pt idx="265">
                  <c:v>41770</c:v>
                </c:pt>
                <c:pt idx="266">
                  <c:v>41609</c:v>
                </c:pt>
                <c:pt idx="267">
                  <c:v>41609</c:v>
                </c:pt>
                <c:pt idx="268">
                  <c:v>41770</c:v>
                </c:pt>
                <c:pt idx="269">
                  <c:v>41619</c:v>
                </c:pt>
                <c:pt idx="270">
                  <c:v>41619</c:v>
                </c:pt>
                <c:pt idx="271">
                  <c:v>41028</c:v>
                </c:pt>
                <c:pt idx="272">
                  <c:v>41527</c:v>
                </c:pt>
                <c:pt idx="273">
                  <c:v>41518</c:v>
                </c:pt>
                <c:pt idx="274">
                  <c:v>41155</c:v>
                </c:pt>
                <c:pt idx="275">
                  <c:v>40360</c:v>
                </c:pt>
                <c:pt idx="276">
                  <c:v>40638</c:v>
                </c:pt>
                <c:pt idx="277">
                  <c:v>40422</c:v>
                </c:pt>
                <c:pt idx="278">
                  <c:v>40267</c:v>
                </c:pt>
                <c:pt idx="279">
                  <c:v>40974</c:v>
                </c:pt>
              </c:numCache>
            </c:numRef>
          </c:xVal>
          <c:yVal>
            <c:numRef>
              <c:f>Sheet1!$C$2:$C$281</c:f>
              <c:numCache>
                <c:formatCode>General</c:formatCode>
                <c:ptCount val="280"/>
                <c:pt idx="0">
                  <c:v>0.74</c:v>
                </c:pt>
                <c:pt idx="1">
                  <c:v>0.5</c:v>
                </c:pt>
                <c:pt idx="2">
                  <c:v>2</c:v>
                </c:pt>
                <c:pt idx="3">
                  <c:v>0.5</c:v>
                </c:pt>
                <c:pt idx="4">
                  <c:v>5</c:v>
                </c:pt>
                <c:pt idx="5">
                  <c:v>5</c:v>
                </c:pt>
                <c:pt idx="6">
                  <c:v>5</c:v>
                </c:pt>
                <c:pt idx="7">
                  <c:v>6</c:v>
                </c:pt>
                <c:pt idx="8">
                  <c:v>16</c:v>
                </c:pt>
                <c:pt idx="9">
                  <c:v>20</c:v>
                </c:pt>
                <c:pt idx="10">
                  <c:v>25</c:v>
                </c:pt>
                <c:pt idx="11">
                  <c:v>16</c:v>
                </c:pt>
                <c:pt idx="12">
                  <c:v>20</c:v>
                </c:pt>
                <c:pt idx="13">
                  <c:v>25</c:v>
                </c:pt>
                <c:pt idx="14">
                  <c:v>33</c:v>
                </c:pt>
                <c:pt idx="15">
                  <c:v>25</c:v>
                </c:pt>
                <c:pt idx="16">
                  <c:v>33</c:v>
                </c:pt>
                <c:pt idx="17">
                  <c:v>20</c:v>
                </c:pt>
                <c:pt idx="18">
                  <c:v>16</c:v>
                </c:pt>
                <c:pt idx="19">
                  <c:v>50</c:v>
                </c:pt>
                <c:pt idx="20">
                  <c:v>25</c:v>
                </c:pt>
                <c:pt idx="21">
                  <c:v>25</c:v>
                </c:pt>
                <c:pt idx="22">
                  <c:v>50</c:v>
                </c:pt>
                <c:pt idx="23">
                  <c:v>66</c:v>
                </c:pt>
                <c:pt idx="24">
                  <c:v>33</c:v>
                </c:pt>
                <c:pt idx="25">
                  <c:v>33</c:v>
                </c:pt>
                <c:pt idx="26">
                  <c:v>20</c:v>
                </c:pt>
                <c:pt idx="27">
                  <c:v>25</c:v>
                </c:pt>
                <c:pt idx="28">
                  <c:v>33</c:v>
                </c:pt>
                <c:pt idx="29">
                  <c:v>60</c:v>
                </c:pt>
                <c:pt idx="30">
                  <c:v>66</c:v>
                </c:pt>
                <c:pt idx="31">
                  <c:v>75</c:v>
                </c:pt>
                <c:pt idx="32">
                  <c:v>100</c:v>
                </c:pt>
                <c:pt idx="33">
                  <c:v>90</c:v>
                </c:pt>
                <c:pt idx="34">
                  <c:v>100</c:v>
                </c:pt>
                <c:pt idx="35">
                  <c:v>75</c:v>
                </c:pt>
                <c:pt idx="36">
                  <c:v>120</c:v>
                </c:pt>
                <c:pt idx="37">
                  <c:v>133</c:v>
                </c:pt>
                <c:pt idx="38">
                  <c:v>150</c:v>
                </c:pt>
                <c:pt idx="39">
                  <c:v>166</c:v>
                </c:pt>
                <c:pt idx="40">
                  <c:v>180</c:v>
                </c:pt>
                <c:pt idx="41">
                  <c:v>200</c:v>
                </c:pt>
                <c:pt idx="42">
                  <c:v>150</c:v>
                </c:pt>
                <c:pt idx="43">
                  <c:v>166</c:v>
                </c:pt>
                <c:pt idx="44">
                  <c:v>200</c:v>
                </c:pt>
                <c:pt idx="45">
                  <c:v>166</c:v>
                </c:pt>
                <c:pt idx="46">
                  <c:v>200</c:v>
                </c:pt>
                <c:pt idx="47">
                  <c:v>233</c:v>
                </c:pt>
                <c:pt idx="48">
                  <c:v>266</c:v>
                </c:pt>
                <c:pt idx="49">
                  <c:v>300</c:v>
                </c:pt>
                <c:pt idx="50">
                  <c:v>233</c:v>
                </c:pt>
                <c:pt idx="51">
                  <c:v>200</c:v>
                </c:pt>
                <c:pt idx="52">
                  <c:v>200</c:v>
                </c:pt>
                <c:pt idx="53">
                  <c:v>233</c:v>
                </c:pt>
                <c:pt idx="54">
                  <c:v>166</c:v>
                </c:pt>
                <c:pt idx="55">
                  <c:v>266</c:v>
                </c:pt>
                <c:pt idx="56">
                  <c:v>333</c:v>
                </c:pt>
                <c:pt idx="57">
                  <c:v>233</c:v>
                </c:pt>
                <c:pt idx="58">
                  <c:v>266</c:v>
                </c:pt>
                <c:pt idx="59">
                  <c:v>350</c:v>
                </c:pt>
                <c:pt idx="60">
                  <c:v>400</c:v>
                </c:pt>
                <c:pt idx="61">
                  <c:v>266</c:v>
                </c:pt>
                <c:pt idx="62">
                  <c:v>300</c:v>
                </c:pt>
                <c:pt idx="63">
                  <c:v>400</c:v>
                </c:pt>
                <c:pt idx="64">
                  <c:v>450</c:v>
                </c:pt>
                <c:pt idx="65">
                  <c:v>333</c:v>
                </c:pt>
                <c:pt idx="66">
                  <c:v>300</c:v>
                </c:pt>
                <c:pt idx="67">
                  <c:v>450</c:v>
                </c:pt>
                <c:pt idx="68">
                  <c:v>400</c:v>
                </c:pt>
                <c:pt idx="69">
                  <c:v>450</c:v>
                </c:pt>
                <c:pt idx="70">
                  <c:v>300</c:v>
                </c:pt>
                <c:pt idx="71">
                  <c:v>450</c:v>
                </c:pt>
                <c:pt idx="72">
                  <c:v>500</c:v>
                </c:pt>
                <c:pt idx="73">
                  <c:v>433</c:v>
                </c:pt>
                <c:pt idx="74">
                  <c:v>333</c:v>
                </c:pt>
                <c:pt idx="75">
                  <c:v>550</c:v>
                </c:pt>
                <c:pt idx="76">
                  <c:v>500</c:v>
                </c:pt>
                <c:pt idx="77">
                  <c:v>600</c:v>
                </c:pt>
                <c:pt idx="78">
                  <c:v>650</c:v>
                </c:pt>
                <c:pt idx="79">
                  <c:v>667</c:v>
                </c:pt>
                <c:pt idx="80">
                  <c:v>700</c:v>
                </c:pt>
                <c:pt idx="81">
                  <c:v>733</c:v>
                </c:pt>
                <c:pt idx="82">
                  <c:v>400</c:v>
                </c:pt>
                <c:pt idx="83">
                  <c:v>450</c:v>
                </c:pt>
                <c:pt idx="84">
                  <c:v>500</c:v>
                </c:pt>
                <c:pt idx="85">
                  <c:v>600</c:v>
                </c:pt>
                <c:pt idx="86">
                  <c:v>667</c:v>
                </c:pt>
                <c:pt idx="87">
                  <c:v>733</c:v>
                </c:pt>
                <c:pt idx="88">
                  <c:v>750</c:v>
                </c:pt>
                <c:pt idx="89">
                  <c:v>800</c:v>
                </c:pt>
                <c:pt idx="90">
                  <c:v>533</c:v>
                </c:pt>
                <c:pt idx="91">
                  <c:v>800</c:v>
                </c:pt>
                <c:pt idx="92">
                  <c:v>600</c:v>
                </c:pt>
                <c:pt idx="93">
                  <c:v>650</c:v>
                </c:pt>
                <c:pt idx="94">
                  <c:v>450</c:v>
                </c:pt>
                <c:pt idx="95">
                  <c:v>500</c:v>
                </c:pt>
                <c:pt idx="96">
                  <c:v>1000</c:v>
                </c:pt>
                <c:pt idx="97">
                  <c:v>850</c:v>
                </c:pt>
                <c:pt idx="98">
                  <c:v>866</c:v>
                </c:pt>
                <c:pt idx="99">
                  <c:v>866</c:v>
                </c:pt>
                <c:pt idx="100">
                  <c:v>700</c:v>
                </c:pt>
                <c:pt idx="101">
                  <c:v>700</c:v>
                </c:pt>
                <c:pt idx="102">
                  <c:v>933</c:v>
                </c:pt>
                <c:pt idx="103">
                  <c:v>600</c:v>
                </c:pt>
                <c:pt idx="104">
                  <c:v>650</c:v>
                </c:pt>
                <c:pt idx="105">
                  <c:v>750</c:v>
                </c:pt>
                <c:pt idx="106">
                  <c:v>600</c:v>
                </c:pt>
                <c:pt idx="107">
                  <c:v>633</c:v>
                </c:pt>
                <c:pt idx="108">
                  <c:v>667</c:v>
                </c:pt>
                <c:pt idx="109">
                  <c:v>700</c:v>
                </c:pt>
                <c:pt idx="110">
                  <c:v>1000</c:v>
                </c:pt>
                <c:pt idx="111">
                  <c:v>700</c:v>
                </c:pt>
                <c:pt idx="112">
                  <c:v>800</c:v>
                </c:pt>
                <c:pt idx="113">
                  <c:v>850</c:v>
                </c:pt>
                <c:pt idx="114">
                  <c:v>733</c:v>
                </c:pt>
                <c:pt idx="115">
                  <c:v>766</c:v>
                </c:pt>
                <c:pt idx="116">
                  <c:v>1400</c:v>
                </c:pt>
                <c:pt idx="117">
                  <c:v>1500</c:v>
                </c:pt>
                <c:pt idx="118">
                  <c:v>500</c:v>
                </c:pt>
                <c:pt idx="119">
                  <c:v>500</c:v>
                </c:pt>
                <c:pt idx="120">
                  <c:v>700</c:v>
                </c:pt>
                <c:pt idx="121">
                  <c:v>750</c:v>
                </c:pt>
                <c:pt idx="122">
                  <c:v>900</c:v>
                </c:pt>
                <c:pt idx="123">
                  <c:v>1000</c:v>
                </c:pt>
                <c:pt idx="124">
                  <c:v>850</c:v>
                </c:pt>
                <c:pt idx="125">
                  <c:v>1700</c:v>
                </c:pt>
                <c:pt idx="126">
                  <c:v>750</c:v>
                </c:pt>
                <c:pt idx="127">
                  <c:v>600</c:v>
                </c:pt>
                <c:pt idx="128">
                  <c:v>1400</c:v>
                </c:pt>
                <c:pt idx="129">
                  <c:v>1500</c:v>
                </c:pt>
                <c:pt idx="130">
                  <c:v>1700</c:v>
                </c:pt>
                <c:pt idx="131">
                  <c:v>733</c:v>
                </c:pt>
                <c:pt idx="132">
                  <c:v>800</c:v>
                </c:pt>
                <c:pt idx="133">
                  <c:v>900</c:v>
                </c:pt>
                <c:pt idx="134">
                  <c:v>850</c:v>
                </c:pt>
                <c:pt idx="135">
                  <c:v>1600</c:v>
                </c:pt>
                <c:pt idx="136">
                  <c:v>1800</c:v>
                </c:pt>
                <c:pt idx="137">
                  <c:v>866</c:v>
                </c:pt>
                <c:pt idx="138">
                  <c:v>933</c:v>
                </c:pt>
                <c:pt idx="139">
                  <c:v>1000</c:v>
                </c:pt>
                <c:pt idx="140">
                  <c:v>1900</c:v>
                </c:pt>
                <c:pt idx="141">
                  <c:v>2000</c:v>
                </c:pt>
                <c:pt idx="142">
                  <c:v>950</c:v>
                </c:pt>
                <c:pt idx="143">
                  <c:v>1000</c:v>
                </c:pt>
                <c:pt idx="144">
                  <c:v>1100</c:v>
                </c:pt>
                <c:pt idx="145">
                  <c:v>1200</c:v>
                </c:pt>
                <c:pt idx="146">
                  <c:v>1200</c:v>
                </c:pt>
                <c:pt idx="147">
                  <c:v>1300</c:v>
                </c:pt>
                <c:pt idx="148">
                  <c:v>2000</c:v>
                </c:pt>
                <c:pt idx="149">
                  <c:v>2200</c:v>
                </c:pt>
                <c:pt idx="150">
                  <c:v>2400</c:v>
                </c:pt>
                <c:pt idx="151">
                  <c:v>900</c:v>
                </c:pt>
                <c:pt idx="152">
                  <c:v>1000</c:v>
                </c:pt>
                <c:pt idx="153">
                  <c:v>2800</c:v>
                </c:pt>
                <c:pt idx="154">
                  <c:v>3000</c:v>
                </c:pt>
                <c:pt idx="155">
                  <c:v>3200</c:v>
                </c:pt>
                <c:pt idx="156">
                  <c:v>3400</c:v>
                </c:pt>
                <c:pt idx="157">
                  <c:v>3200</c:v>
                </c:pt>
                <c:pt idx="158">
                  <c:v>3600</c:v>
                </c:pt>
                <c:pt idx="159">
                  <c:v>733</c:v>
                </c:pt>
                <c:pt idx="160">
                  <c:v>2800</c:v>
                </c:pt>
                <c:pt idx="161">
                  <c:v>3000</c:v>
                </c:pt>
                <c:pt idx="162">
                  <c:v>3200</c:v>
                </c:pt>
                <c:pt idx="163">
                  <c:v>2800</c:v>
                </c:pt>
                <c:pt idx="164">
                  <c:v>3000</c:v>
                </c:pt>
                <c:pt idx="165">
                  <c:v>3200</c:v>
                </c:pt>
                <c:pt idx="166">
                  <c:v>3400</c:v>
                </c:pt>
                <c:pt idx="167">
                  <c:v>3600</c:v>
                </c:pt>
                <c:pt idx="168">
                  <c:v>3000</c:v>
                </c:pt>
                <c:pt idx="169">
                  <c:v>2660</c:v>
                </c:pt>
                <c:pt idx="170">
                  <c:v>2330</c:v>
                </c:pt>
                <c:pt idx="171">
                  <c:v>2000</c:v>
                </c:pt>
                <c:pt idx="172">
                  <c:v>1860</c:v>
                </c:pt>
                <c:pt idx="173">
                  <c:v>1600</c:v>
                </c:pt>
                <c:pt idx="174">
                  <c:v>2330</c:v>
                </c:pt>
                <c:pt idx="175">
                  <c:v>2670</c:v>
                </c:pt>
                <c:pt idx="176">
                  <c:v>2400</c:v>
                </c:pt>
                <c:pt idx="177">
                  <c:v>2130</c:v>
                </c:pt>
                <c:pt idx="178">
                  <c:v>1860</c:v>
                </c:pt>
                <c:pt idx="179">
                  <c:v>1600</c:v>
                </c:pt>
                <c:pt idx="180">
                  <c:v>2930</c:v>
                </c:pt>
                <c:pt idx="181">
                  <c:v>2330</c:v>
                </c:pt>
                <c:pt idx="182">
                  <c:v>2160</c:v>
                </c:pt>
                <c:pt idx="183">
                  <c:v>2000</c:v>
                </c:pt>
                <c:pt idx="184">
                  <c:v>1830</c:v>
                </c:pt>
                <c:pt idx="185">
                  <c:v>1660</c:v>
                </c:pt>
                <c:pt idx="186">
                  <c:v>2660</c:v>
                </c:pt>
                <c:pt idx="187">
                  <c:v>2440</c:v>
                </c:pt>
                <c:pt idx="188">
                  <c:v>2930</c:v>
                </c:pt>
                <c:pt idx="189">
                  <c:v>2000</c:v>
                </c:pt>
                <c:pt idx="190">
                  <c:v>2000</c:v>
                </c:pt>
                <c:pt idx="192">
                  <c:v>2400</c:v>
                </c:pt>
                <c:pt idx="193">
                  <c:v>3200</c:v>
                </c:pt>
                <c:pt idx="194">
                  <c:v>2130</c:v>
                </c:pt>
                <c:pt idx="195">
                  <c:v>2660</c:v>
                </c:pt>
                <c:pt idx="196">
                  <c:v>1860</c:v>
                </c:pt>
                <c:pt idx="197">
                  <c:v>3200</c:v>
                </c:pt>
                <c:pt idx="200">
                  <c:v>3000</c:v>
                </c:pt>
                <c:pt idx="201">
                  <c:v>3500</c:v>
                </c:pt>
                <c:pt idx="202">
                  <c:v>3300</c:v>
                </c:pt>
                <c:pt idx="203">
                  <c:v>4000</c:v>
                </c:pt>
                <c:pt idx="204">
                  <c:v>3600</c:v>
                </c:pt>
                <c:pt idx="205">
                  <c:v>3200</c:v>
                </c:pt>
                <c:pt idx="206">
                  <c:v>2700</c:v>
                </c:pt>
                <c:pt idx="207">
                  <c:v>2200</c:v>
                </c:pt>
                <c:pt idx="208">
                  <c:v>3500</c:v>
                </c:pt>
                <c:pt idx="209">
                  <c:v>3500</c:v>
                </c:pt>
                <c:pt idx="210">
                  <c:v>3400</c:v>
                </c:pt>
                <c:pt idx="211">
                  <c:v>3100</c:v>
                </c:pt>
                <c:pt idx="212">
                  <c:v>3200</c:v>
                </c:pt>
                <c:pt idx="213">
                  <c:v>2500</c:v>
                </c:pt>
                <c:pt idx="214">
                  <c:v>2300</c:v>
                </c:pt>
                <c:pt idx="215">
                  <c:v>2000</c:v>
                </c:pt>
                <c:pt idx="216">
                  <c:v>3500</c:v>
                </c:pt>
                <c:pt idx="217">
                  <c:v>3500</c:v>
                </c:pt>
                <c:pt idx="218">
                  <c:v>3200</c:v>
                </c:pt>
                <c:pt idx="219">
                  <c:v>2500</c:v>
                </c:pt>
                <c:pt idx="220">
                  <c:v>3400</c:v>
                </c:pt>
                <c:pt idx="221">
                  <c:v>3400</c:v>
                </c:pt>
                <c:pt idx="222">
                  <c:v>3100</c:v>
                </c:pt>
                <c:pt idx="223">
                  <c:v>2700</c:v>
                </c:pt>
                <c:pt idx="224">
                  <c:v>2300</c:v>
                </c:pt>
                <c:pt idx="225">
                  <c:v>3200</c:v>
                </c:pt>
                <c:pt idx="226">
                  <c:v>2900</c:v>
                </c:pt>
                <c:pt idx="227">
                  <c:v>1900</c:v>
                </c:pt>
                <c:pt idx="228">
                  <c:v>3100</c:v>
                </c:pt>
                <c:pt idx="229">
                  <c:v>2800</c:v>
                </c:pt>
                <c:pt idx="230">
                  <c:v>3000</c:v>
                </c:pt>
                <c:pt idx="231">
                  <c:v>2700</c:v>
                </c:pt>
                <c:pt idx="232">
                  <c:v>3800</c:v>
                </c:pt>
                <c:pt idx="233">
                  <c:v>3700</c:v>
                </c:pt>
                <c:pt idx="234">
                  <c:v>3600</c:v>
                </c:pt>
                <c:pt idx="235">
                  <c:v>3600</c:v>
                </c:pt>
                <c:pt idx="236">
                  <c:v>3500</c:v>
                </c:pt>
                <c:pt idx="237">
                  <c:v>3200</c:v>
                </c:pt>
                <c:pt idx="238">
                  <c:v>3100</c:v>
                </c:pt>
                <c:pt idx="239">
                  <c:v>3000</c:v>
                </c:pt>
                <c:pt idx="240">
                  <c:v>2600</c:v>
                </c:pt>
                <c:pt idx="241">
                  <c:v>2400</c:v>
                </c:pt>
                <c:pt idx="242">
                  <c:v>3600</c:v>
                </c:pt>
                <c:pt idx="243">
                  <c:v>3500</c:v>
                </c:pt>
                <c:pt idx="244">
                  <c:v>3200</c:v>
                </c:pt>
                <c:pt idx="245">
                  <c:v>3100</c:v>
                </c:pt>
                <c:pt idx="246">
                  <c:v>3000</c:v>
                </c:pt>
                <c:pt idx="247">
                  <c:v>2900</c:v>
                </c:pt>
                <c:pt idx="248">
                  <c:v>3500</c:v>
                </c:pt>
                <c:pt idx="249">
                  <c:v>3400</c:v>
                </c:pt>
                <c:pt idx="250">
                  <c:v>3300</c:v>
                </c:pt>
                <c:pt idx="251">
                  <c:v>3300</c:v>
                </c:pt>
                <c:pt idx="252">
                  <c:v>3200</c:v>
                </c:pt>
                <c:pt idx="253">
                  <c:v>2900</c:v>
                </c:pt>
                <c:pt idx="254">
                  <c:v>2800</c:v>
                </c:pt>
                <c:pt idx="255">
                  <c:v>2700</c:v>
                </c:pt>
                <c:pt idx="256">
                  <c:v>2300</c:v>
                </c:pt>
                <c:pt idx="257">
                  <c:v>3200</c:v>
                </c:pt>
                <c:pt idx="258">
                  <c:v>3200</c:v>
                </c:pt>
                <c:pt idx="259">
                  <c:v>3100</c:v>
                </c:pt>
                <c:pt idx="260">
                  <c:v>3000</c:v>
                </c:pt>
                <c:pt idx="261">
                  <c:v>2800</c:v>
                </c:pt>
                <c:pt idx="262">
                  <c:v>2700</c:v>
                </c:pt>
                <c:pt idx="263">
                  <c:v>2600</c:v>
                </c:pt>
                <c:pt idx="264">
                  <c:v>2900</c:v>
                </c:pt>
                <c:pt idx="265">
                  <c:v>2800</c:v>
                </c:pt>
                <c:pt idx="266">
                  <c:v>2800</c:v>
                </c:pt>
                <c:pt idx="267">
                  <c:v>2700</c:v>
                </c:pt>
                <c:pt idx="268">
                  <c:v>2500</c:v>
                </c:pt>
                <c:pt idx="269">
                  <c:v>2400</c:v>
                </c:pt>
                <c:pt idx="270">
                  <c:v>2200</c:v>
                </c:pt>
                <c:pt idx="271">
                  <c:v>3300</c:v>
                </c:pt>
                <c:pt idx="272">
                  <c:v>3400</c:v>
                </c:pt>
                <c:pt idx="273">
                  <c:v>3100</c:v>
                </c:pt>
                <c:pt idx="274">
                  <c:v>3000</c:v>
                </c:pt>
                <c:pt idx="275">
                  <c:v>3200</c:v>
                </c:pt>
                <c:pt idx="276">
                  <c:v>2400</c:v>
                </c:pt>
                <c:pt idx="277">
                  <c:v>3200</c:v>
                </c:pt>
                <c:pt idx="278">
                  <c:v>2400</c:v>
                </c:pt>
                <c:pt idx="279">
                  <c:v>3000</c:v>
                </c:pt>
              </c:numCache>
            </c:numRef>
          </c:yVal>
          <c:smooth val="0"/>
          <c:extLst xmlns:c16r2="http://schemas.microsoft.com/office/drawing/2015/06/chart">
            <c:ext xmlns:c16="http://schemas.microsoft.com/office/drawing/2014/chart" uri="{C3380CC4-5D6E-409C-BE32-E72D297353CC}">
              <c16:uniqueId val="{00000001-1A65-49D2-901F-E44E3EC0B7C2}"/>
            </c:ext>
          </c:extLst>
        </c:ser>
        <c:ser>
          <c:idx val="2"/>
          <c:order val="2"/>
          <c:tx>
            <c:strRef>
              <c:f>Sheet1!$E$1</c:f>
              <c:strCache>
                <c:ptCount val="1"/>
                <c:pt idx="0">
                  <c:v>Power (W)</c:v>
                </c:pt>
              </c:strCache>
            </c:strRef>
          </c:tx>
          <c:spPr>
            <a:ln w="28575">
              <a:noFill/>
            </a:ln>
          </c:spPr>
          <c:marker>
            <c:symbol val="triangle"/>
            <c:size val="5"/>
            <c:spPr>
              <a:solidFill>
                <a:srgbClr val="3366FF"/>
              </a:solidFill>
              <a:ln>
                <a:solidFill>
                  <a:srgbClr val="0000FF"/>
                </a:solidFill>
                <a:prstDash val="solid"/>
              </a:ln>
            </c:spPr>
          </c:marker>
          <c:xVal>
            <c:numRef>
              <c:f>Sheet1!$B$2:$B$281</c:f>
              <c:numCache>
                <c:formatCode>d\-mmm\-yy</c:formatCode>
                <c:ptCount val="280"/>
                <c:pt idx="0">
                  <c:v>26252</c:v>
                </c:pt>
                <c:pt idx="1">
                  <c:v>26390</c:v>
                </c:pt>
                <c:pt idx="2">
                  <c:v>27120</c:v>
                </c:pt>
                <c:pt idx="3">
                  <c:v>27181</c:v>
                </c:pt>
                <c:pt idx="4">
                  <c:v>27834</c:v>
                </c:pt>
                <c:pt idx="5">
                  <c:v>28649</c:v>
                </c:pt>
                <c:pt idx="6">
                  <c:v>29007</c:v>
                </c:pt>
                <c:pt idx="7">
                  <c:v>29983</c:v>
                </c:pt>
                <c:pt idx="8">
                  <c:v>31337</c:v>
                </c:pt>
                <c:pt idx="9">
                  <c:v>31824</c:v>
                </c:pt>
                <c:pt idx="10">
                  <c:v>32237</c:v>
                </c:pt>
                <c:pt idx="11">
                  <c:v>32310</c:v>
                </c:pt>
                <c:pt idx="12">
                  <c:v>32533</c:v>
                </c:pt>
                <c:pt idx="13">
                  <c:v>32533</c:v>
                </c:pt>
                <c:pt idx="14">
                  <c:v>32608</c:v>
                </c:pt>
                <c:pt idx="15">
                  <c:v>32608</c:v>
                </c:pt>
                <c:pt idx="16">
                  <c:v>33000</c:v>
                </c:pt>
                <c:pt idx="17">
                  <c:v>33161</c:v>
                </c:pt>
                <c:pt idx="18">
                  <c:v>33350</c:v>
                </c:pt>
                <c:pt idx="19">
                  <c:v>33413</c:v>
                </c:pt>
                <c:pt idx="20">
                  <c:v>33497</c:v>
                </c:pt>
                <c:pt idx="21">
                  <c:v>33511</c:v>
                </c:pt>
                <c:pt idx="22">
                  <c:v>33666</c:v>
                </c:pt>
                <c:pt idx="23">
                  <c:v>33826</c:v>
                </c:pt>
                <c:pt idx="24">
                  <c:v>33868</c:v>
                </c:pt>
                <c:pt idx="25">
                  <c:v>33903</c:v>
                </c:pt>
                <c:pt idx="26">
                  <c:v>33917</c:v>
                </c:pt>
                <c:pt idx="27">
                  <c:v>33917</c:v>
                </c:pt>
                <c:pt idx="28">
                  <c:v>33917</c:v>
                </c:pt>
                <c:pt idx="29">
                  <c:v>34050</c:v>
                </c:pt>
                <c:pt idx="30">
                  <c:v>34050</c:v>
                </c:pt>
                <c:pt idx="31">
                  <c:v>34400</c:v>
                </c:pt>
                <c:pt idx="32">
                  <c:v>34400</c:v>
                </c:pt>
                <c:pt idx="33">
                  <c:v>34400</c:v>
                </c:pt>
                <c:pt idx="34">
                  <c:v>34400</c:v>
                </c:pt>
                <c:pt idx="35">
                  <c:v>34617</c:v>
                </c:pt>
                <c:pt idx="36">
                  <c:v>34785</c:v>
                </c:pt>
                <c:pt idx="37">
                  <c:v>34851</c:v>
                </c:pt>
                <c:pt idx="38">
                  <c:v>35004</c:v>
                </c:pt>
                <c:pt idx="39">
                  <c:v>35004</c:v>
                </c:pt>
                <c:pt idx="40">
                  <c:v>35004</c:v>
                </c:pt>
                <c:pt idx="41">
                  <c:v>35004</c:v>
                </c:pt>
                <c:pt idx="42">
                  <c:v>35068</c:v>
                </c:pt>
                <c:pt idx="43">
                  <c:v>35068</c:v>
                </c:pt>
                <c:pt idx="44">
                  <c:v>35226</c:v>
                </c:pt>
                <c:pt idx="45">
                  <c:v>35438</c:v>
                </c:pt>
                <c:pt idx="46">
                  <c:v>35438</c:v>
                </c:pt>
                <c:pt idx="47">
                  <c:v>35557</c:v>
                </c:pt>
                <c:pt idx="48">
                  <c:v>35557</c:v>
                </c:pt>
                <c:pt idx="49">
                  <c:v>35557</c:v>
                </c:pt>
                <c:pt idx="50">
                  <c:v>35583</c:v>
                </c:pt>
                <c:pt idx="51">
                  <c:v>35660</c:v>
                </c:pt>
                <c:pt idx="52">
                  <c:v>35681</c:v>
                </c:pt>
                <c:pt idx="53">
                  <c:v>35681</c:v>
                </c:pt>
                <c:pt idx="54">
                  <c:v>35807</c:v>
                </c:pt>
                <c:pt idx="55">
                  <c:v>35807</c:v>
                </c:pt>
                <c:pt idx="56">
                  <c:v>35821</c:v>
                </c:pt>
                <c:pt idx="57">
                  <c:v>35887</c:v>
                </c:pt>
                <c:pt idx="58">
                  <c:v>35887</c:v>
                </c:pt>
                <c:pt idx="59">
                  <c:v>35900</c:v>
                </c:pt>
                <c:pt idx="60">
                  <c:v>35900</c:v>
                </c:pt>
                <c:pt idx="61">
                  <c:v>35900</c:v>
                </c:pt>
                <c:pt idx="62">
                  <c:v>35955</c:v>
                </c:pt>
                <c:pt idx="63">
                  <c:v>35975</c:v>
                </c:pt>
                <c:pt idx="64">
                  <c:v>36031</c:v>
                </c:pt>
                <c:pt idx="65">
                  <c:v>36031</c:v>
                </c:pt>
                <c:pt idx="66">
                  <c:v>36047</c:v>
                </c:pt>
                <c:pt idx="67">
                  <c:v>36074</c:v>
                </c:pt>
                <c:pt idx="68">
                  <c:v>36164</c:v>
                </c:pt>
                <c:pt idx="69">
                  <c:v>36165</c:v>
                </c:pt>
                <c:pt idx="70">
                  <c:v>36167</c:v>
                </c:pt>
                <c:pt idx="71">
                  <c:v>36217</c:v>
                </c:pt>
                <c:pt idx="72">
                  <c:v>36217</c:v>
                </c:pt>
                <c:pt idx="73">
                  <c:v>36241</c:v>
                </c:pt>
                <c:pt idx="74">
                  <c:v>36255</c:v>
                </c:pt>
                <c:pt idx="75">
                  <c:v>36297</c:v>
                </c:pt>
                <c:pt idx="76">
                  <c:v>36374</c:v>
                </c:pt>
                <c:pt idx="77">
                  <c:v>36374</c:v>
                </c:pt>
                <c:pt idx="78">
                  <c:v>36458</c:v>
                </c:pt>
                <c:pt idx="79">
                  <c:v>36458</c:v>
                </c:pt>
                <c:pt idx="80">
                  <c:v>36458</c:v>
                </c:pt>
                <c:pt idx="81">
                  <c:v>36458</c:v>
                </c:pt>
                <c:pt idx="82">
                  <c:v>36458</c:v>
                </c:pt>
                <c:pt idx="83">
                  <c:v>36458</c:v>
                </c:pt>
                <c:pt idx="84">
                  <c:v>36458</c:v>
                </c:pt>
                <c:pt idx="85">
                  <c:v>36458</c:v>
                </c:pt>
                <c:pt idx="86">
                  <c:v>36458</c:v>
                </c:pt>
                <c:pt idx="87">
                  <c:v>36458</c:v>
                </c:pt>
                <c:pt idx="88">
                  <c:v>36514</c:v>
                </c:pt>
                <c:pt idx="89">
                  <c:v>36514</c:v>
                </c:pt>
                <c:pt idx="90">
                  <c:v>36529</c:v>
                </c:pt>
                <c:pt idx="91">
                  <c:v>36537</c:v>
                </c:pt>
                <c:pt idx="92">
                  <c:v>36543</c:v>
                </c:pt>
                <c:pt idx="93">
                  <c:v>36543</c:v>
                </c:pt>
                <c:pt idx="94">
                  <c:v>36570</c:v>
                </c:pt>
                <c:pt idx="95">
                  <c:v>36570</c:v>
                </c:pt>
                <c:pt idx="96">
                  <c:v>36593</c:v>
                </c:pt>
                <c:pt idx="97">
                  <c:v>36605</c:v>
                </c:pt>
                <c:pt idx="98">
                  <c:v>36605</c:v>
                </c:pt>
                <c:pt idx="99">
                  <c:v>36626</c:v>
                </c:pt>
                <c:pt idx="100">
                  <c:v>36640</c:v>
                </c:pt>
                <c:pt idx="101">
                  <c:v>36668</c:v>
                </c:pt>
                <c:pt idx="102">
                  <c:v>36670</c:v>
                </c:pt>
                <c:pt idx="103">
                  <c:v>36696</c:v>
                </c:pt>
                <c:pt idx="104">
                  <c:v>36696</c:v>
                </c:pt>
                <c:pt idx="105">
                  <c:v>36696</c:v>
                </c:pt>
                <c:pt idx="106">
                  <c:v>36696</c:v>
                </c:pt>
                <c:pt idx="107">
                  <c:v>36703</c:v>
                </c:pt>
                <c:pt idx="108">
                  <c:v>36703</c:v>
                </c:pt>
                <c:pt idx="109">
                  <c:v>36703</c:v>
                </c:pt>
                <c:pt idx="110">
                  <c:v>36760</c:v>
                </c:pt>
                <c:pt idx="111">
                  <c:v>36794</c:v>
                </c:pt>
                <c:pt idx="112">
                  <c:v>36794</c:v>
                </c:pt>
                <c:pt idx="113">
                  <c:v>36794</c:v>
                </c:pt>
                <c:pt idx="114">
                  <c:v>36843</c:v>
                </c:pt>
                <c:pt idx="115">
                  <c:v>36843</c:v>
                </c:pt>
                <c:pt idx="116">
                  <c:v>36850</c:v>
                </c:pt>
                <c:pt idx="117">
                  <c:v>36850</c:v>
                </c:pt>
                <c:pt idx="118">
                  <c:v>36921</c:v>
                </c:pt>
                <c:pt idx="119">
                  <c:v>36921</c:v>
                </c:pt>
                <c:pt idx="120">
                  <c:v>36949</c:v>
                </c:pt>
                <c:pt idx="121">
                  <c:v>36969</c:v>
                </c:pt>
                <c:pt idx="122">
                  <c:v>36969</c:v>
                </c:pt>
                <c:pt idx="123">
                  <c:v>36969</c:v>
                </c:pt>
                <c:pt idx="124">
                  <c:v>36990</c:v>
                </c:pt>
                <c:pt idx="125">
                  <c:v>37004</c:v>
                </c:pt>
                <c:pt idx="126">
                  <c:v>37032</c:v>
                </c:pt>
                <c:pt idx="127">
                  <c:v>37032</c:v>
                </c:pt>
                <c:pt idx="128">
                  <c:v>37032</c:v>
                </c:pt>
                <c:pt idx="129">
                  <c:v>37032</c:v>
                </c:pt>
                <c:pt idx="130">
                  <c:v>37032</c:v>
                </c:pt>
                <c:pt idx="131">
                  <c:v>37040</c:v>
                </c:pt>
                <c:pt idx="132">
                  <c:v>37040</c:v>
                </c:pt>
                <c:pt idx="133">
                  <c:v>37074</c:v>
                </c:pt>
                <c:pt idx="134">
                  <c:v>37074</c:v>
                </c:pt>
                <c:pt idx="135">
                  <c:v>37074</c:v>
                </c:pt>
                <c:pt idx="136">
                  <c:v>37074</c:v>
                </c:pt>
                <c:pt idx="137">
                  <c:v>37102</c:v>
                </c:pt>
                <c:pt idx="138">
                  <c:v>37102</c:v>
                </c:pt>
                <c:pt idx="139">
                  <c:v>37102</c:v>
                </c:pt>
                <c:pt idx="140">
                  <c:v>37130</c:v>
                </c:pt>
                <c:pt idx="141">
                  <c:v>37130</c:v>
                </c:pt>
                <c:pt idx="142">
                  <c:v>37134</c:v>
                </c:pt>
                <c:pt idx="143">
                  <c:v>37134</c:v>
                </c:pt>
                <c:pt idx="144">
                  <c:v>37134</c:v>
                </c:pt>
                <c:pt idx="145">
                  <c:v>37165</c:v>
                </c:pt>
                <c:pt idx="146">
                  <c:v>37166</c:v>
                </c:pt>
                <c:pt idx="147">
                  <c:v>37259</c:v>
                </c:pt>
                <c:pt idx="148">
                  <c:v>37263</c:v>
                </c:pt>
                <c:pt idx="149">
                  <c:v>37263</c:v>
                </c:pt>
                <c:pt idx="150">
                  <c:v>37348</c:v>
                </c:pt>
                <c:pt idx="151">
                  <c:v>37803</c:v>
                </c:pt>
                <c:pt idx="152">
                  <c:v>37803</c:v>
                </c:pt>
                <c:pt idx="153">
                  <c:v>38018</c:v>
                </c:pt>
                <c:pt idx="154">
                  <c:v>38018</c:v>
                </c:pt>
                <c:pt idx="155">
                  <c:v>38018</c:v>
                </c:pt>
                <c:pt idx="156">
                  <c:v>38018</c:v>
                </c:pt>
                <c:pt idx="157">
                  <c:v>38078</c:v>
                </c:pt>
                <c:pt idx="158">
                  <c:v>38139</c:v>
                </c:pt>
                <c:pt idx="159">
                  <c:v>38139</c:v>
                </c:pt>
                <c:pt idx="160">
                  <c:v>38498</c:v>
                </c:pt>
                <c:pt idx="161">
                  <c:v>38498</c:v>
                </c:pt>
                <c:pt idx="162">
                  <c:v>38498</c:v>
                </c:pt>
                <c:pt idx="163">
                  <c:v>38733</c:v>
                </c:pt>
                <c:pt idx="164">
                  <c:v>38733</c:v>
                </c:pt>
                <c:pt idx="165">
                  <c:v>38733</c:v>
                </c:pt>
                <c:pt idx="166">
                  <c:v>38733</c:v>
                </c:pt>
                <c:pt idx="167">
                  <c:v>38733</c:v>
                </c:pt>
                <c:pt idx="168">
                  <c:v>38894</c:v>
                </c:pt>
                <c:pt idx="169">
                  <c:v>38894</c:v>
                </c:pt>
                <c:pt idx="170">
                  <c:v>38894</c:v>
                </c:pt>
                <c:pt idx="171">
                  <c:v>38894</c:v>
                </c:pt>
                <c:pt idx="172">
                  <c:v>38894</c:v>
                </c:pt>
                <c:pt idx="173">
                  <c:v>38894</c:v>
                </c:pt>
                <c:pt idx="174">
                  <c:v>38894</c:v>
                </c:pt>
                <c:pt idx="175">
                  <c:v>38921</c:v>
                </c:pt>
                <c:pt idx="176">
                  <c:v>38921</c:v>
                </c:pt>
                <c:pt idx="177">
                  <c:v>38921</c:v>
                </c:pt>
                <c:pt idx="178">
                  <c:v>38921</c:v>
                </c:pt>
                <c:pt idx="179">
                  <c:v>38921</c:v>
                </c:pt>
                <c:pt idx="180">
                  <c:v>38921</c:v>
                </c:pt>
                <c:pt idx="181">
                  <c:v>38944</c:v>
                </c:pt>
                <c:pt idx="182">
                  <c:v>38944</c:v>
                </c:pt>
                <c:pt idx="183">
                  <c:v>38944</c:v>
                </c:pt>
                <c:pt idx="184">
                  <c:v>38944</c:v>
                </c:pt>
                <c:pt idx="185">
                  <c:v>38944</c:v>
                </c:pt>
                <c:pt idx="186">
                  <c:v>39035</c:v>
                </c:pt>
                <c:pt idx="187">
                  <c:v>39089</c:v>
                </c:pt>
                <c:pt idx="188">
                  <c:v>39181</c:v>
                </c:pt>
                <c:pt idx="189">
                  <c:v>39789</c:v>
                </c:pt>
                <c:pt idx="190">
                  <c:v>39789</c:v>
                </c:pt>
                <c:pt idx="191">
                  <c:v>39902</c:v>
                </c:pt>
                <c:pt idx="192">
                  <c:v>39753</c:v>
                </c:pt>
                <c:pt idx="193">
                  <c:v>39753</c:v>
                </c:pt>
                <c:pt idx="194">
                  <c:v>39706</c:v>
                </c:pt>
                <c:pt idx="195">
                  <c:v>39706</c:v>
                </c:pt>
                <c:pt idx="196">
                  <c:v>39753</c:v>
                </c:pt>
                <c:pt idx="197">
                  <c:v>39753</c:v>
                </c:pt>
                <c:pt idx="199">
                  <c:v>38869</c:v>
                </c:pt>
                <c:pt idx="200">
                  <c:v>41880</c:v>
                </c:pt>
                <c:pt idx="201">
                  <c:v>41880</c:v>
                </c:pt>
                <c:pt idx="202">
                  <c:v>41880</c:v>
                </c:pt>
                <c:pt idx="203">
                  <c:v>41792</c:v>
                </c:pt>
                <c:pt idx="204" formatCode="m/d/yyyy">
                  <c:v>41770</c:v>
                </c:pt>
                <c:pt idx="205" formatCode="m/d/yyyy">
                  <c:v>41770</c:v>
                </c:pt>
                <c:pt idx="206" formatCode="m/d/yyyy">
                  <c:v>41770</c:v>
                </c:pt>
                <c:pt idx="207" formatCode="m/d/yyyy">
                  <c:v>41770</c:v>
                </c:pt>
                <c:pt idx="208">
                  <c:v>41518</c:v>
                </c:pt>
                <c:pt idx="209">
                  <c:v>41427</c:v>
                </c:pt>
                <c:pt idx="210">
                  <c:v>41427</c:v>
                </c:pt>
                <c:pt idx="211">
                  <c:v>41427</c:v>
                </c:pt>
                <c:pt idx="212">
                  <c:v>41427</c:v>
                </c:pt>
                <c:pt idx="213">
                  <c:v>41427</c:v>
                </c:pt>
                <c:pt idx="214">
                  <c:v>41427</c:v>
                </c:pt>
                <c:pt idx="215">
                  <c:v>41427</c:v>
                </c:pt>
                <c:pt idx="216">
                  <c:v>41792</c:v>
                </c:pt>
                <c:pt idx="217">
                  <c:v>41770</c:v>
                </c:pt>
                <c:pt idx="218">
                  <c:v>41770</c:v>
                </c:pt>
                <c:pt idx="219">
                  <c:v>41770</c:v>
                </c:pt>
                <c:pt idx="220">
                  <c:v>41427</c:v>
                </c:pt>
                <c:pt idx="221">
                  <c:v>41427</c:v>
                </c:pt>
                <c:pt idx="222">
                  <c:v>41427</c:v>
                </c:pt>
                <c:pt idx="223">
                  <c:v>41427</c:v>
                </c:pt>
                <c:pt idx="224">
                  <c:v>41427</c:v>
                </c:pt>
                <c:pt idx="225">
                  <c:v>41770</c:v>
                </c:pt>
                <c:pt idx="226">
                  <c:v>41770</c:v>
                </c:pt>
                <c:pt idx="227">
                  <c:v>41770</c:v>
                </c:pt>
                <c:pt idx="228">
                  <c:v>41518</c:v>
                </c:pt>
                <c:pt idx="229">
                  <c:v>41518</c:v>
                </c:pt>
                <c:pt idx="230">
                  <c:v>41427</c:v>
                </c:pt>
                <c:pt idx="231">
                  <c:v>41427</c:v>
                </c:pt>
                <c:pt idx="232">
                  <c:v>41840</c:v>
                </c:pt>
                <c:pt idx="233">
                  <c:v>41770</c:v>
                </c:pt>
                <c:pt idx="234">
                  <c:v>41770</c:v>
                </c:pt>
                <c:pt idx="235">
                  <c:v>41518</c:v>
                </c:pt>
                <c:pt idx="236">
                  <c:v>41518</c:v>
                </c:pt>
                <c:pt idx="237">
                  <c:v>41840</c:v>
                </c:pt>
                <c:pt idx="238">
                  <c:v>41770</c:v>
                </c:pt>
                <c:pt idx="239">
                  <c:v>41518</c:v>
                </c:pt>
                <c:pt idx="240">
                  <c:v>41770</c:v>
                </c:pt>
                <c:pt idx="241">
                  <c:v>41518</c:v>
                </c:pt>
                <c:pt idx="242">
                  <c:v>41840</c:v>
                </c:pt>
                <c:pt idx="243">
                  <c:v>41770</c:v>
                </c:pt>
                <c:pt idx="244">
                  <c:v>41518</c:v>
                </c:pt>
                <c:pt idx="245">
                  <c:v>41840</c:v>
                </c:pt>
                <c:pt idx="246">
                  <c:v>41770</c:v>
                </c:pt>
                <c:pt idx="247">
                  <c:v>41518</c:v>
                </c:pt>
                <c:pt idx="248">
                  <c:v>41840</c:v>
                </c:pt>
                <c:pt idx="249">
                  <c:v>41770</c:v>
                </c:pt>
                <c:pt idx="250">
                  <c:v>41770</c:v>
                </c:pt>
                <c:pt idx="251">
                  <c:v>41609</c:v>
                </c:pt>
                <c:pt idx="252">
                  <c:v>41609</c:v>
                </c:pt>
                <c:pt idx="253">
                  <c:v>41792</c:v>
                </c:pt>
                <c:pt idx="254">
                  <c:v>41770</c:v>
                </c:pt>
                <c:pt idx="255">
                  <c:v>41609</c:v>
                </c:pt>
                <c:pt idx="256">
                  <c:v>41609</c:v>
                </c:pt>
                <c:pt idx="257">
                  <c:v>41792</c:v>
                </c:pt>
                <c:pt idx="258">
                  <c:v>41840</c:v>
                </c:pt>
                <c:pt idx="259">
                  <c:v>41770</c:v>
                </c:pt>
                <c:pt idx="260">
                  <c:v>41609</c:v>
                </c:pt>
                <c:pt idx="261">
                  <c:v>41840</c:v>
                </c:pt>
                <c:pt idx="262">
                  <c:v>41770</c:v>
                </c:pt>
                <c:pt idx="263">
                  <c:v>41609</c:v>
                </c:pt>
                <c:pt idx="264">
                  <c:v>41770</c:v>
                </c:pt>
                <c:pt idx="265">
                  <c:v>41770</c:v>
                </c:pt>
                <c:pt idx="266">
                  <c:v>41609</c:v>
                </c:pt>
                <c:pt idx="267">
                  <c:v>41609</c:v>
                </c:pt>
                <c:pt idx="268">
                  <c:v>41770</c:v>
                </c:pt>
                <c:pt idx="269">
                  <c:v>41619</c:v>
                </c:pt>
                <c:pt idx="270">
                  <c:v>41619</c:v>
                </c:pt>
                <c:pt idx="271">
                  <c:v>41028</c:v>
                </c:pt>
                <c:pt idx="272">
                  <c:v>41527</c:v>
                </c:pt>
                <c:pt idx="273">
                  <c:v>41518</c:v>
                </c:pt>
                <c:pt idx="274">
                  <c:v>41155</c:v>
                </c:pt>
                <c:pt idx="275">
                  <c:v>40360</c:v>
                </c:pt>
                <c:pt idx="276">
                  <c:v>40638</c:v>
                </c:pt>
                <c:pt idx="277">
                  <c:v>40422</c:v>
                </c:pt>
                <c:pt idx="278">
                  <c:v>40267</c:v>
                </c:pt>
                <c:pt idx="279">
                  <c:v>40974</c:v>
                </c:pt>
              </c:numCache>
            </c:numRef>
          </c:xVal>
          <c:yVal>
            <c:numRef>
              <c:f>Sheet1!$E$2:$E$281</c:f>
              <c:numCache>
                <c:formatCode>General</c:formatCode>
                <c:ptCount val="280"/>
                <c:pt idx="8">
                  <c:v>1.7</c:v>
                </c:pt>
                <c:pt idx="9">
                  <c:v>1.3</c:v>
                </c:pt>
                <c:pt idx="10">
                  <c:v>1.6</c:v>
                </c:pt>
                <c:pt idx="14">
                  <c:v>2</c:v>
                </c:pt>
                <c:pt idx="15">
                  <c:v>3</c:v>
                </c:pt>
                <c:pt idx="16">
                  <c:v>3.5</c:v>
                </c:pt>
                <c:pt idx="18">
                  <c:v>4</c:v>
                </c:pt>
                <c:pt idx="23">
                  <c:v>5.8</c:v>
                </c:pt>
                <c:pt idx="29">
                  <c:v>13</c:v>
                </c:pt>
                <c:pt idx="31">
                  <c:v>4.0999999999999996</c:v>
                </c:pt>
                <c:pt idx="33">
                  <c:v>3.9</c:v>
                </c:pt>
                <c:pt idx="36">
                  <c:v>5.0999999999999996</c:v>
                </c:pt>
                <c:pt idx="37">
                  <c:v>4.3</c:v>
                </c:pt>
                <c:pt idx="38">
                  <c:v>32</c:v>
                </c:pt>
                <c:pt idx="43">
                  <c:v>5.4</c:v>
                </c:pt>
                <c:pt idx="44">
                  <c:v>6.5</c:v>
                </c:pt>
                <c:pt idx="45">
                  <c:v>7.3</c:v>
                </c:pt>
                <c:pt idx="46">
                  <c:v>7.9</c:v>
                </c:pt>
                <c:pt idx="47">
                  <c:v>12</c:v>
                </c:pt>
                <c:pt idx="57">
                  <c:v>14</c:v>
                </c:pt>
                <c:pt idx="62">
                  <c:v>12</c:v>
                </c:pt>
                <c:pt idx="71">
                  <c:v>19</c:v>
                </c:pt>
                <c:pt idx="78">
                  <c:v>16</c:v>
                </c:pt>
                <c:pt idx="96">
                  <c:v>22</c:v>
                </c:pt>
                <c:pt idx="116">
                  <c:v>52</c:v>
                </c:pt>
                <c:pt idx="135">
                  <c:v>57</c:v>
                </c:pt>
                <c:pt idx="147">
                  <c:v>55</c:v>
                </c:pt>
                <c:pt idx="150">
                  <c:v>59</c:v>
                </c:pt>
                <c:pt idx="152">
                  <c:v>73</c:v>
                </c:pt>
                <c:pt idx="158">
                  <c:v>115</c:v>
                </c:pt>
                <c:pt idx="168">
                  <c:v>80</c:v>
                </c:pt>
                <c:pt idx="169">
                  <c:v>40</c:v>
                </c:pt>
                <c:pt idx="175">
                  <c:v>65</c:v>
                </c:pt>
                <c:pt idx="176">
                  <c:v>65</c:v>
                </c:pt>
                <c:pt idx="177">
                  <c:v>65</c:v>
                </c:pt>
                <c:pt idx="178">
                  <c:v>65</c:v>
                </c:pt>
                <c:pt idx="179">
                  <c:v>65</c:v>
                </c:pt>
                <c:pt idx="180">
                  <c:v>65</c:v>
                </c:pt>
                <c:pt idx="181">
                  <c:v>35</c:v>
                </c:pt>
                <c:pt idx="186">
                  <c:v>130</c:v>
                </c:pt>
                <c:pt idx="189">
                  <c:v>170</c:v>
                </c:pt>
                <c:pt idx="190">
                  <c:v>130</c:v>
                </c:pt>
                <c:pt idx="192">
                  <c:v>130</c:v>
                </c:pt>
                <c:pt idx="193">
                  <c:v>130</c:v>
                </c:pt>
                <c:pt idx="200">
                  <c:v>140</c:v>
                </c:pt>
                <c:pt idx="201">
                  <c:v>140</c:v>
                </c:pt>
                <c:pt idx="202">
                  <c:v>140</c:v>
                </c:pt>
                <c:pt idx="203">
                  <c:v>88</c:v>
                </c:pt>
                <c:pt idx="204">
                  <c:v>84</c:v>
                </c:pt>
                <c:pt idx="205">
                  <c:v>65</c:v>
                </c:pt>
                <c:pt idx="206">
                  <c:v>45</c:v>
                </c:pt>
                <c:pt idx="207">
                  <c:v>35</c:v>
                </c:pt>
                <c:pt idx="208">
                  <c:v>84</c:v>
                </c:pt>
                <c:pt idx="209">
                  <c:v>84</c:v>
                </c:pt>
                <c:pt idx="210">
                  <c:v>84</c:v>
                </c:pt>
                <c:pt idx="211">
                  <c:v>65</c:v>
                </c:pt>
                <c:pt idx="212">
                  <c:v>65</c:v>
                </c:pt>
                <c:pt idx="213">
                  <c:v>45</c:v>
                </c:pt>
                <c:pt idx="214">
                  <c:v>45</c:v>
                </c:pt>
                <c:pt idx="215">
                  <c:v>35</c:v>
                </c:pt>
                <c:pt idx="216">
                  <c:v>88</c:v>
                </c:pt>
                <c:pt idx="217">
                  <c:v>84</c:v>
                </c:pt>
                <c:pt idx="218">
                  <c:v>65</c:v>
                </c:pt>
                <c:pt idx="219">
                  <c:v>45</c:v>
                </c:pt>
                <c:pt idx="271">
                  <c:v>77</c:v>
                </c:pt>
                <c:pt idx="272">
                  <c:v>130</c:v>
                </c:pt>
                <c:pt idx="273">
                  <c:v>77</c:v>
                </c:pt>
                <c:pt idx="274">
                  <c:v>65</c:v>
                </c:pt>
                <c:pt idx="275">
                  <c:v>130</c:v>
                </c:pt>
                <c:pt idx="276">
                  <c:v>130</c:v>
                </c:pt>
                <c:pt idx="277">
                  <c:v>130</c:v>
                </c:pt>
                <c:pt idx="278">
                  <c:v>105</c:v>
                </c:pt>
                <c:pt idx="279">
                  <c:v>80</c:v>
                </c:pt>
              </c:numCache>
            </c:numRef>
          </c:yVal>
          <c:smooth val="0"/>
          <c:extLst xmlns:c16r2="http://schemas.microsoft.com/office/drawing/2015/06/chart">
            <c:ext xmlns:c16="http://schemas.microsoft.com/office/drawing/2014/chart" uri="{C3380CC4-5D6E-409C-BE32-E72D297353CC}">
              <c16:uniqueId val="{00000002-1A65-49D2-901F-E44E3EC0B7C2}"/>
            </c:ext>
          </c:extLst>
        </c:ser>
        <c:dLbls>
          <c:showLegendKey val="0"/>
          <c:showVal val="0"/>
          <c:showCatName val="0"/>
          <c:showSerName val="0"/>
          <c:showPercent val="0"/>
          <c:showBubbleSize val="0"/>
        </c:dLbls>
        <c:axId val="301526072"/>
        <c:axId val="301523328"/>
        <c:extLst xmlns:c16r2="http://schemas.microsoft.com/office/drawing/2015/06/chart">
          <c:ext xmlns:c15="http://schemas.microsoft.com/office/drawing/2012/chart" uri="{02D57815-91ED-43cb-92C2-25804820EDAC}">
            <c15:filteredScatterSeries>
              <c15:ser>
                <c:idx val="3"/>
                <c:order val="3"/>
                <c:tx>
                  <c:strRef>
                    <c:extLst xmlns:c16r2="http://schemas.microsoft.com/office/drawing/2015/06/chart">
                      <c:ext uri="{02D57815-91ED-43cb-92C2-25804820EDAC}">
                        <c15:formulaRef>
                          <c15:sqref>Sheet1!$F$1</c15:sqref>
                        </c15:formulaRef>
                      </c:ext>
                    </c:extLst>
                    <c:strCache>
                      <c:ptCount val="1"/>
                      <c:pt idx="0">
                        <c:v>Perf/Clock (ILP)</c:v>
                      </c:pt>
                    </c:strCache>
                  </c:strRef>
                </c:tx>
                <c:spPr>
                  <a:ln w="28575">
                    <a:noFill/>
                  </a:ln>
                </c:spPr>
                <c:marker>
                  <c:symbol val="circle"/>
                  <c:size val="6"/>
                  <c:spPr>
                    <a:solidFill>
                      <a:srgbClr val="993366"/>
                    </a:solidFill>
                    <a:ln>
                      <a:solidFill>
                        <a:srgbClr val="7030A0"/>
                      </a:solidFill>
                      <a:prstDash val="solid"/>
                    </a:ln>
                  </c:spPr>
                </c:marker>
                <c:xVal>
                  <c:numRef>
                    <c:extLst xmlns:c16r2="http://schemas.microsoft.com/office/drawing/2015/06/chart">
                      <c:ext uri="{02D57815-91ED-43cb-92C2-25804820EDAC}">
                        <c15:formulaRef>
                          <c15:sqref>Sheet1!$B$2:$B$281</c15:sqref>
                        </c15:formulaRef>
                      </c:ext>
                    </c:extLst>
                    <c:numCache>
                      <c:formatCode>d\-mmm\-yy</c:formatCode>
                      <c:ptCount val="280"/>
                      <c:pt idx="0">
                        <c:v>26252</c:v>
                      </c:pt>
                      <c:pt idx="1">
                        <c:v>26390</c:v>
                      </c:pt>
                      <c:pt idx="2">
                        <c:v>27120</c:v>
                      </c:pt>
                      <c:pt idx="3">
                        <c:v>27181</c:v>
                      </c:pt>
                      <c:pt idx="4">
                        <c:v>27834</c:v>
                      </c:pt>
                      <c:pt idx="5">
                        <c:v>28649</c:v>
                      </c:pt>
                      <c:pt idx="6">
                        <c:v>29007</c:v>
                      </c:pt>
                      <c:pt idx="7">
                        <c:v>29983</c:v>
                      </c:pt>
                      <c:pt idx="8">
                        <c:v>31337</c:v>
                      </c:pt>
                      <c:pt idx="9">
                        <c:v>31824</c:v>
                      </c:pt>
                      <c:pt idx="10">
                        <c:v>32237</c:v>
                      </c:pt>
                      <c:pt idx="11">
                        <c:v>32310</c:v>
                      </c:pt>
                      <c:pt idx="12">
                        <c:v>32533</c:v>
                      </c:pt>
                      <c:pt idx="13">
                        <c:v>32533</c:v>
                      </c:pt>
                      <c:pt idx="14">
                        <c:v>32608</c:v>
                      </c:pt>
                      <c:pt idx="15">
                        <c:v>32608</c:v>
                      </c:pt>
                      <c:pt idx="16">
                        <c:v>33000</c:v>
                      </c:pt>
                      <c:pt idx="17">
                        <c:v>33161</c:v>
                      </c:pt>
                      <c:pt idx="18">
                        <c:v>33350</c:v>
                      </c:pt>
                      <c:pt idx="19">
                        <c:v>33413</c:v>
                      </c:pt>
                      <c:pt idx="20">
                        <c:v>33497</c:v>
                      </c:pt>
                      <c:pt idx="21">
                        <c:v>33511</c:v>
                      </c:pt>
                      <c:pt idx="22">
                        <c:v>33666</c:v>
                      </c:pt>
                      <c:pt idx="23">
                        <c:v>33826</c:v>
                      </c:pt>
                      <c:pt idx="24">
                        <c:v>33868</c:v>
                      </c:pt>
                      <c:pt idx="25">
                        <c:v>33903</c:v>
                      </c:pt>
                      <c:pt idx="26">
                        <c:v>33917</c:v>
                      </c:pt>
                      <c:pt idx="27">
                        <c:v>33917</c:v>
                      </c:pt>
                      <c:pt idx="28">
                        <c:v>33917</c:v>
                      </c:pt>
                      <c:pt idx="29">
                        <c:v>34050</c:v>
                      </c:pt>
                      <c:pt idx="30">
                        <c:v>34050</c:v>
                      </c:pt>
                      <c:pt idx="31">
                        <c:v>34400</c:v>
                      </c:pt>
                      <c:pt idx="32">
                        <c:v>34400</c:v>
                      </c:pt>
                      <c:pt idx="33">
                        <c:v>34400</c:v>
                      </c:pt>
                      <c:pt idx="34">
                        <c:v>34400</c:v>
                      </c:pt>
                      <c:pt idx="35">
                        <c:v>34617</c:v>
                      </c:pt>
                      <c:pt idx="36">
                        <c:v>34785</c:v>
                      </c:pt>
                      <c:pt idx="37">
                        <c:v>34851</c:v>
                      </c:pt>
                      <c:pt idx="38">
                        <c:v>35004</c:v>
                      </c:pt>
                      <c:pt idx="39">
                        <c:v>35004</c:v>
                      </c:pt>
                      <c:pt idx="40">
                        <c:v>35004</c:v>
                      </c:pt>
                      <c:pt idx="41">
                        <c:v>35004</c:v>
                      </c:pt>
                      <c:pt idx="42">
                        <c:v>35068</c:v>
                      </c:pt>
                      <c:pt idx="43">
                        <c:v>35068</c:v>
                      </c:pt>
                      <c:pt idx="44">
                        <c:v>35226</c:v>
                      </c:pt>
                      <c:pt idx="45">
                        <c:v>35438</c:v>
                      </c:pt>
                      <c:pt idx="46">
                        <c:v>35438</c:v>
                      </c:pt>
                      <c:pt idx="47">
                        <c:v>35557</c:v>
                      </c:pt>
                      <c:pt idx="48">
                        <c:v>35557</c:v>
                      </c:pt>
                      <c:pt idx="49">
                        <c:v>35557</c:v>
                      </c:pt>
                      <c:pt idx="50">
                        <c:v>35583</c:v>
                      </c:pt>
                      <c:pt idx="51">
                        <c:v>35660</c:v>
                      </c:pt>
                      <c:pt idx="52">
                        <c:v>35681</c:v>
                      </c:pt>
                      <c:pt idx="53">
                        <c:v>35681</c:v>
                      </c:pt>
                      <c:pt idx="54">
                        <c:v>35807</c:v>
                      </c:pt>
                      <c:pt idx="55">
                        <c:v>35807</c:v>
                      </c:pt>
                      <c:pt idx="56">
                        <c:v>35821</c:v>
                      </c:pt>
                      <c:pt idx="57">
                        <c:v>35887</c:v>
                      </c:pt>
                      <c:pt idx="58">
                        <c:v>35887</c:v>
                      </c:pt>
                      <c:pt idx="59">
                        <c:v>35900</c:v>
                      </c:pt>
                      <c:pt idx="60">
                        <c:v>35900</c:v>
                      </c:pt>
                      <c:pt idx="61">
                        <c:v>35900</c:v>
                      </c:pt>
                      <c:pt idx="62">
                        <c:v>35955</c:v>
                      </c:pt>
                      <c:pt idx="63">
                        <c:v>35975</c:v>
                      </c:pt>
                      <c:pt idx="64">
                        <c:v>36031</c:v>
                      </c:pt>
                      <c:pt idx="65">
                        <c:v>36031</c:v>
                      </c:pt>
                      <c:pt idx="66">
                        <c:v>36047</c:v>
                      </c:pt>
                      <c:pt idx="67">
                        <c:v>36074</c:v>
                      </c:pt>
                      <c:pt idx="68">
                        <c:v>36164</c:v>
                      </c:pt>
                      <c:pt idx="69">
                        <c:v>36165</c:v>
                      </c:pt>
                      <c:pt idx="70">
                        <c:v>36167</c:v>
                      </c:pt>
                      <c:pt idx="71">
                        <c:v>36217</c:v>
                      </c:pt>
                      <c:pt idx="72">
                        <c:v>36217</c:v>
                      </c:pt>
                      <c:pt idx="73">
                        <c:v>36241</c:v>
                      </c:pt>
                      <c:pt idx="74">
                        <c:v>36255</c:v>
                      </c:pt>
                      <c:pt idx="75">
                        <c:v>36297</c:v>
                      </c:pt>
                      <c:pt idx="76">
                        <c:v>36374</c:v>
                      </c:pt>
                      <c:pt idx="77">
                        <c:v>36374</c:v>
                      </c:pt>
                      <c:pt idx="78">
                        <c:v>36458</c:v>
                      </c:pt>
                      <c:pt idx="79">
                        <c:v>36458</c:v>
                      </c:pt>
                      <c:pt idx="80">
                        <c:v>36458</c:v>
                      </c:pt>
                      <c:pt idx="81">
                        <c:v>36458</c:v>
                      </c:pt>
                      <c:pt idx="82">
                        <c:v>36458</c:v>
                      </c:pt>
                      <c:pt idx="83">
                        <c:v>36458</c:v>
                      </c:pt>
                      <c:pt idx="84">
                        <c:v>36458</c:v>
                      </c:pt>
                      <c:pt idx="85">
                        <c:v>36458</c:v>
                      </c:pt>
                      <c:pt idx="86">
                        <c:v>36458</c:v>
                      </c:pt>
                      <c:pt idx="87">
                        <c:v>36458</c:v>
                      </c:pt>
                      <c:pt idx="88">
                        <c:v>36514</c:v>
                      </c:pt>
                      <c:pt idx="89">
                        <c:v>36514</c:v>
                      </c:pt>
                      <c:pt idx="90">
                        <c:v>36529</c:v>
                      </c:pt>
                      <c:pt idx="91">
                        <c:v>36537</c:v>
                      </c:pt>
                      <c:pt idx="92">
                        <c:v>36543</c:v>
                      </c:pt>
                      <c:pt idx="93">
                        <c:v>36543</c:v>
                      </c:pt>
                      <c:pt idx="94">
                        <c:v>36570</c:v>
                      </c:pt>
                      <c:pt idx="95">
                        <c:v>36570</c:v>
                      </c:pt>
                      <c:pt idx="96">
                        <c:v>36593</c:v>
                      </c:pt>
                      <c:pt idx="97">
                        <c:v>36605</c:v>
                      </c:pt>
                      <c:pt idx="98">
                        <c:v>36605</c:v>
                      </c:pt>
                      <c:pt idx="99">
                        <c:v>36626</c:v>
                      </c:pt>
                      <c:pt idx="100">
                        <c:v>36640</c:v>
                      </c:pt>
                      <c:pt idx="101">
                        <c:v>36668</c:v>
                      </c:pt>
                      <c:pt idx="102">
                        <c:v>36670</c:v>
                      </c:pt>
                      <c:pt idx="103">
                        <c:v>36696</c:v>
                      </c:pt>
                      <c:pt idx="104">
                        <c:v>36696</c:v>
                      </c:pt>
                      <c:pt idx="105">
                        <c:v>36696</c:v>
                      </c:pt>
                      <c:pt idx="106">
                        <c:v>36696</c:v>
                      </c:pt>
                      <c:pt idx="107">
                        <c:v>36703</c:v>
                      </c:pt>
                      <c:pt idx="108">
                        <c:v>36703</c:v>
                      </c:pt>
                      <c:pt idx="109">
                        <c:v>36703</c:v>
                      </c:pt>
                      <c:pt idx="110">
                        <c:v>36760</c:v>
                      </c:pt>
                      <c:pt idx="111">
                        <c:v>36794</c:v>
                      </c:pt>
                      <c:pt idx="112">
                        <c:v>36794</c:v>
                      </c:pt>
                      <c:pt idx="113">
                        <c:v>36794</c:v>
                      </c:pt>
                      <c:pt idx="114">
                        <c:v>36843</c:v>
                      </c:pt>
                      <c:pt idx="115">
                        <c:v>36843</c:v>
                      </c:pt>
                      <c:pt idx="116">
                        <c:v>36850</c:v>
                      </c:pt>
                      <c:pt idx="117">
                        <c:v>36850</c:v>
                      </c:pt>
                      <c:pt idx="118">
                        <c:v>36921</c:v>
                      </c:pt>
                      <c:pt idx="119">
                        <c:v>36921</c:v>
                      </c:pt>
                      <c:pt idx="120">
                        <c:v>36949</c:v>
                      </c:pt>
                      <c:pt idx="121">
                        <c:v>36969</c:v>
                      </c:pt>
                      <c:pt idx="122">
                        <c:v>36969</c:v>
                      </c:pt>
                      <c:pt idx="123">
                        <c:v>36969</c:v>
                      </c:pt>
                      <c:pt idx="124">
                        <c:v>36990</c:v>
                      </c:pt>
                      <c:pt idx="125">
                        <c:v>37004</c:v>
                      </c:pt>
                      <c:pt idx="126">
                        <c:v>37032</c:v>
                      </c:pt>
                      <c:pt idx="127">
                        <c:v>37032</c:v>
                      </c:pt>
                      <c:pt idx="128">
                        <c:v>37032</c:v>
                      </c:pt>
                      <c:pt idx="129">
                        <c:v>37032</c:v>
                      </c:pt>
                      <c:pt idx="130">
                        <c:v>37032</c:v>
                      </c:pt>
                      <c:pt idx="131">
                        <c:v>37040</c:v>
                      </c:pt>
                      <c:pt idx="132">
                        <c:v>37040</c:v>
                      </c:pt>
                      <c:pt idx="133">
                        <c:v>37074</c:v>
                      </c:pt>
                      <c:pt idx="134">
                        <c:v>37074</c:v>
                      </c:pt>
                      <c:pt idx="135">
                        <c:v>37074</c:v>
                      </c:pt>
                      <c:pt idx="136">
                        <c:v>37074</c:v>
                      </c:pt>
                      <c:pt idx="137">
                        <c:v>37102</c:v>
                      </c:pt>
                      <c:pt idx="138">
                        <c:v>37102</c:v>
                      </c:pt>
                      <c:pt idx="139">
                        <c:v>37102</c:v>
                      </c:pt>
                      <c:pt idx="140">
                        <c:v>37130</c:v>
                      </c:pt>
                      <c:pt idx="141">
                        <c:v>37130</c:v>
                      </c:pt>
                      <c:pt idx="142">
                        <c:v>37134</c:v>
                      </c:pt>
                      <c:pt idx="143">
                        <c:v>37134</c:v>
                      </c:pt>
                      <c:pt idx="144">
                        <c:v>37134</c:v>
                      </c:pt>
                      <c:pt idx="145">
                        <c:v>37165</c:v>
                      </c:pt>
                      <c:pt idx="146">
                        <c:v>37166</c:v>
                      </c:pt>
                      <c:pt idx="147">
                        <c:v>37259</c:v>
                      </c:pt>
                      <c:pt idx="148">
                        <c:v>37263</c:v>
                      </c:pt>
                      <c:pt idx="149">
                        <c:v>37263</c:v>
                      </c:pt>
                      <c:pt idx="150">
                        <c:v>37348</c:v>
                      </c:pt>
                      <c:pt idx="151">
                        <c:v>37803</c:v>
                      </c:pt>
                      <c:pt idx="152">
                        <c:v>37803</c:v>
                      </c:pt>
                      <c:pt idx="153">
                        <c:v>38018</c:v>
                      </c:pt>
                      <c:pt idx="154">
                        <c:v>38018</c:v>
                      </c:pt>
                      <c:pt idx="155">
                        <c:v>38018</c:v>
                      </c:pt>
                      <c:pt idx="156">
                        <c:v>38018</c:v>
                      </c:pt>
                      <c:pt idx="157">
                        <c:v>38078</c:v>
                      </c:pt>
                      <c:pt idx="158">
                        <c:v>38139</c:v>
                      </c:pt>
                      <c:pt idx="159">
                        <c:v>38139</c:v>
                      </c:pt>
                      <c:pt idx="160">
                        <c:v>38498</c:v>
                      </c:pt>
                      <c:pt idx="161">
                        <c:v>38498</c:v>
                      </c:pt>
                      <c:pt idx="162">
                        <c:v>38498</c:v>
                      </c:pt>
                      <c:pt idx="163">
                        <c:v>38733</c:v>
                      </c:pt>
                      <c:pt idx="164">
                        <c:v>38733</c:v>
                      </c:pt>
                      <c:pt idx="165">
                        <c:v>38733</c:v>
                      </c:pt>
                      <c:pt idx="166">
                        <c:v>38733</c:v>
                      </c:pt>
                      <c:pt idx="167">
                        <c:v>38733</c:v>
                      </c:pt>
                      <c:pt idx="168">
                        <c:v>38894</c:v>
                      </c:pt>
                      <c:pt idx="169">
                        <c:v>38894</c:v>
                      </c:pt>
                      <c:pt idx="170">
                        <c:v>38894</c:v>
                      </c:pt>
                      <c:pt idx="171">
                        <c:v>38894</c:v>
                      </c:pt>
                      <c:pt idx="172">
                        <c:v>38894</c:v>
                      </c:pt>
                      <c:pt idx="173">
                        <c:v>38894</c:v>
                      </c:pt>
                      <c:pt idx="174">
                        <c:v>38894</c:v>
                      </c:pt>
                      <c:pt idx="175">
                        <c:v>38921</c:v>
                      </c:pt>
                      <c:pt idx="176">
                        <c:v>38921</c:v>
                      </c:pt>
                      <c:pt idx="177">
                        <c:v>38921</c:v>
                      </c:pt>
                      <c:pt idx="178">
                        <c:v>38921</c:v>
                      </c:pt>
                      <c:pt idx="179">
                        <c:v>38921</c:v>
                      </c:pt>
                      <c:pt idx="180">
                        <c:v>38921</c:v>
                      </c:pt>
                      <c:pt idx="181">
                        <c:v>38944</c:v>
                      </c:pt>
                      <c:pt idx="182">
                        <c:v>38944</c:v>
                      </c:pt>
                      <c:pt idx="183">
                        <c:v>38944</c:v>
                      </c:pt>
                      <c:pt idx="184">
                        <c:v>38944</c:v>
                      </c:pt>
                      <c:pt idx="185">
                        <c:v>38944</c:v>
                      </c:pt>
                      <c:pt idx="186">
                        <c:v>39035</c:v>
                      </c:pt>
                      <c:pt idx="187">
                        <c:v>39089</c:v>
                      </c:pt>
                      <c:pt idx="188">
                        <c:v>39181</c:v>
                      </c:pt>
                      <c:pt idx="189">
                        <c:v>39789</c:v>
                      </c:pt>
                      <c:pt idx="190">
                        <c:v>39789</c:v>
                      </c:pt>
                      <c:pt idx="191">
                        <c:v>39902</c:v>
                      </c:pt>
                      <c:pt idx="192">
                        <c:v>39753</c:v>
                      </c:pt>
                      <c:pt idx="193">
                        <c:v>39753</c:v>
                      </c:pt>
                      <c:pt idx="194">
                        <c:v>39706</c:v>
                      </c:pt>
                      <c:pt idx="195">
                        <c:v>39706</c:v>
                      </c:pt>
                      <c:pt idx="196">
                        <c:v>39753</c:v>
                      </c:pt>
                      <c:pt idx="197">
                        <c:v>39753</c:v>
                      </c:pt>
                      <c:pt idx="199">
                        <c:v>38869</c:v>
                      </c:pt>
                      <c:pt idx="200">
                        <c:v>41880</c:v>
                      </c:pt>
                      <c:pt idx="201">
                        <c:v>41880</c:v>
                      </c:pt>
                      <c:pt idx="202">
                        <c:v>41880</c:v>
                      </c:pt>
                      <c:pt idx="203">
                        <c:v>41792</c:v>
                      </c:pt>
                      <c:pt idx="204" formatCode="m/d/yyyy">
                        <c:v>41770</c:v>
                      </c:pt>
                      <c:pt idx="205" formatCode="m/d/yyyy">
                        <c:v>41770</c:v>
                      </c:pt>
                      <c:pt idx="206" formatCode="m/d/yyyy">
                        <c:v>41770</c:v>
                      </c:pt>
                      <c:pt idx="207" formatCode="m/d/yyyy">
                        <c:v>41770</c:v>
                      </c:pt>
                      <c:pt idx="208">
                        <c:v>41518</c:v>
                      </c:pt>
                      <c:pt idx="209">
                        <c:v>41427</c:v>
                      </c:pt>
                      <c:pt idx="210">
                        <c:v>41427</c:v>
                      </c:pt>
                      <c:pt idx="211">
                        <c:v>41427</c:v>
                      </c:pt>
                      <c:pt idx="212">
                        <c:v>41427</c:v>
                      </c:pt>
                      <c:pt idx="213">
                        <c:v>41427</c:v>
                      </c:pt>
                      <c:pt idx="214">
                        <c:v>41427</c:v>
                      </c:pt>
                      <c:pt idx="215">
                        <c:v>41427</c:v>
                      </c:pt>
                      <c:pt idx="216">
                        <c:v>41792</c:v>
                      </c:pt>
                      <c:pt idx="217">
                        <c:v>41770</c:v>
                      </c:pt>
                      <c:pt idx="218">
                        <c:v>41770</c:v>
                      </c:pt>
                      <c:pt idx="219">
                        <c:v>41770</c:v>
                      </c:pt>
                      <c:pt idx="220">
                        <c:v>41427</c:v>
                      </c:pt>
                      <c:pt idx="221">
                        <c:v>41427</c:v>
                      </c:pt>
                      <c:pt idx="222">
                        <c:v>41427</c:v>
                      </c:pt>
                      <c:pt idx="223">
                        <c:v>41427</c:v>
                      </c:pt>
                      <c:pt idx="224">
                        <c:v>41427</c:v>
                      </c:pt>
                      <c:pt idx="225">
                        <c:v>41770</c:v>
                      </c:pt>
                      <c:pt idx="226">
                        <c:v>41770</c:v>
                      </c:pt>
                      <c:pt idx="227">
                        <c:v>41770</c:v>
                      </c:pt>
                      <c:pt idx="228">
                        <c:v>41518</c:v>
                      </c:pt>
                      <c:pt idx="229">
                        <c:v>41518</c:v>
                      </c:pt>
                      <c:pt idx="230">
                        <c:v>41427</c:v>
                      </c:pt>
                      <c:pt idx="231">
                        <c:v>41427</c:v>
                      </c:pt>
                      <c:pt idx="232">
                        <c:v>41840</c:v>
                      </c:pt>
                      <c:pt idx="233">
                        <c:v>41770</c:v>
                      </c:pt>
                      <c:pt idx="234">
                        <c:v>41770</c:v>
                      </c:pt>
                      <c:pt idx="235">
                        <c:v>41518</c:v>
                      </c:pt>
                      <c:pt idx="236">
                        <c:v>41518</c:v>
                      </c:pt>
                      <c:pt idx="237">
                        <c:v>41840</c:v>
                      </c:pt>
                      <c:pt idx="238">
                        <c:v>41770</c:v>
                      </c:pt>
                      <c:pt idx="239">
                        <c:v>41518</c:v>
                      </c:pt>
                      <c:pt idx="240">
                        <c:v>41770</c:v>
                      </c:pt>
                      <c:pt idx="241">
                        <c:v>41518</c:v>
                      </c:pt>
                      <c:pt idx="242">
                        <c:v>41840</c:v>
                      </c:pt>
                      <c:pt idx="243">
                        <c:v>41770</c:v>
                      </c:pt>
                      <c:pt idx="244">
                        <c:v>41518</c:v>
                      </c:pt>
                      <c:pt idx="245">
                        <c:v>41840</c:v>
                      </c:pt>
                      <c:pt idx="246">
                        <c:v>41770</c:v>
                      </c:pt>
                      <c:pt idx="247">
                        <c:v>41518</c:v>
                      </c:pt>
                      <c:pt idx="248">
                        <c:v>41840</c:v>
                      </c:pt>
                      <c:pt idx="249">
                        <c:v>41770</c:v>
                      </c:pt>
                      <c:pt idx="250">
                        <c:v>41770</c:v>
                      </c:pt>
                      <c:pt idx="251">
                        <c:v>41609</c:v>
                      </c:pt>
                      <c:pt idx="252">
                        <c:v>41609</c:v>
                      </c:pt>
                      <c:pt idx="253">
                        <c:v>41792</c:v>
                      </c:pt>
                      <c:pt idx="254">
                        <c:v>41770</c:v>
                      </c:pt>
                      <c:pt idx="255">
                        <c:v>41609</c:v>
                      </c:pt>
                      <c:pt idx="256">
                        <c:v>41609</c:v>
                      </c:pt>
                      <c:pt idx="257">
                        <c:v>41792</c:v>
                      </c:pt>
                      <c:pt idx="258">
                        <c:v>41840</c:v>
                      </c:pt>
                      <c:pt idx="259">
                        <c:v>41770</c:v>
                      </c:pt>
                      <c:pt idx="260">
                        <c:v>41609</c:v>
                      </c:pt>
                      <c:pt idx="261">
                        <c:v>41840</c:v>
                      </c:pt>
                      <c:pt idx="262">
                        <c:v>41770</c:v>
                      </c:pt>
                      <c:pt idx="263">
                        <c:v>41609</c:v>
                      </c:pt>
                      <c:pt idx="264">
                        <c:v>41770</c:v>
                      </c:pt>
                      <c:pt idx="265">
                        <c:v>41770</c:v>
                      </c:pt>
                      <c:pt idx="266">
                        <c:v>41609</c:v>
                      </c:pt>
                      <c:pt idx="267">
                        <c:v>41609</c:v>
                      </c:pt>
                      <c:pt idx="268">
                        <c:v>41770</c:v>
                      </c:pt>
                      <c:pt idx="269">
                        <c:v>41619</c:v>
                      </c:pt>
                      <c:pt idx="270">
                        <c:v>41619</c:v>
                      </c:pt>
                      <c:pt idx="271">
                        <c:v>41028</c:v>
                      </c:pt>
                      <c:pt idx="272">
                        <c:v>41527</c:v>
                      </c:pt>
                      <c:pt idx="273">
                        <c:v>41518</c:v>
                      </c:pt>
                      <c:pt idx="274">
                        <c:v>41155</c:v>
                      </c:pt>
                      <c:pt idx="275">
                        <c:v>40360</c:v>
                      </c:pt>
                      <c:pt idx="276">
                        <c:v>40638</c:v>
                      </c:pt>
                      <c:pt idx="277">
                        <c:v>40422</c:v>
                      </c:pt>
                      <c:pt idx="278">
                        <c:v>40267</c:v>
                      </c:pt>
                      <c:pt idx="279">
                        <c:v>40974</c:v>
                      </c:pt>
                    </c:numCache>
                  </c:numRef>
                </c:xVal>
                <c:yVal>
                  <c:numRef>
                    <c:extLst xmlns:c16r2="http://schemas.microsoft.com/office/drawing/2015/06/chart">
                      <c:ext uri="{02D57815-91ED-43cb-92C2-25804820EDAC}">
                        <c15:formulaRef>
                          <c15:sqref>Sheet1!$F$2:$F$281</c15:sqref>
                        </c15:formulaRef>
                      </c:ext>
                    </c:extLst>
                    <c:numCache>
                      <c:formatCode>General</c:formatCode>
                      <c:ptCount val="280"/>
                      <c:pt idx="8">
                        <c:v>0.33464146496741809</c:v>
                      </c:pt>
                      <c:pt idx="9">
                        <c:v>0.31638829415101349</c:v>
                      </c:pt>
                      <c:pt idx="10">
                        <c:v>0.33099083080413727</c:v>
                      </c:pt>
                      <c:pt idx="14">
                        <c:v>0.44637899669162423</c:v>
                      </c:pt>
                      <c:pt idx="15">
                        <c:v>1.117945034234139</c:v>
                      </c:pt>
                      <c:pt idx="16">
                        <c:v>0.94507570628427118</c:v>
                      </c:pt>
                      <c:pt idx="18">
                        <c:v>1.1079185782125702</c:v>
                      </c:pt>
                      <c:pt idx="23">
                        <c:v>0.82153324495656455</c:v>
                      </c:pt>
                      <c:pt idx="29">
                        <c:v>2.3166228717715707</c:v>
                      </c:pt>
                      <c:pt idx="31">
                        <c:v>0.93095448628821664</c:v>
                      </c:pt>
                      <c:pt idx="33">
                        <c:v>2.7387651727357611</c:v>
                      </c:pt>
                      <c:pt idx="36">
                        <c:v>2.5226280734516027</c:v>
                      </c:pt>
                      <c:pt idx="37">
                        <c:v>2.5951964996524923</c:v>
                      </c:pt>
                      <c:pt idx="38">
                        <c:v>3.599868160597572</c:v>
                      </c:pt>
                      <c:pt idx="43">
                        <c:v>2.3811394879236838</c:v>
                      </c:pt>
                      <c:pt idx="44">
                        <c:v>2.3291691643323995</c:v>
                      </c:pt>
                      <c:pt idx="45">
                        <c:v>2.6098954248366013</c:v>
                      </c:pt>
                      <c:pt idx="46">
                        <c:v>2.4649763768168205</c:v>
                      </c:pt>
                      <c:pt idx="47">
                        <c:v>3.199288593215063</c:v>
                      </c:pt>
                      <c:pt idx="57">
                        <c:v>3.1214816497169435</c:v>
                      </c:pt>
                      <c:pt idx="62">
                        <c:v>3.2876015561780263</c:v>
                      </c:pt>
                      <c:pt idx="71">
                        <c:v>3.3141023249299715</c:v>
                      </c:pt>
                      <c:pt idx="78">
                        <c:v>3.9495225102319238</c:v>
                      </c:pt>
                      <c:pt idx="96">
                        <c:v>3.78</c:v>
                      </c:pt>
                      <c:pt idx="116">
                        <c:v>3.6466666666666661</c:v>
                      </c:pt>
                      <c:pt idx="135">
                        <c:v>3.4249999999999998</c:v>
                      </c:pt>
                      <c:pt idx="147">
                        <c:v>3.663636363636364</c:v>
                      </c:pt>
                      <c:pt idx="150">
                        <c:v>3.4405842874062373</c:v>
                      </c:pt>
                      <c:pt idx="152">
                        <c:v>3.6633333333333331</c:v>
                      </c:pt>
                      <c:pt idx="175">
                        <c:v>6</c:v>
                      </c:pt>
                      <c:pt idx="176">
                        <c:v>6</c:v>
                      </c:pt>
                      <c:pt idx="177">
                        <c:v>6</c:v>
                      </c:pt>
                      <c:pt idx="178">
                        <c:v>6</c:v>
                      </c:pt>
                      <c:pt idx="179">
                        <c:v>6</c:v>
                      </c:pt>
                      <c:pt idx="180">
                        <c:v>6</c:v>
                      </c:pt>
                    </c:numCache>
                  </c:numRef>
                </c:yVal>
                <c:smooth val="0"/>
                <c:extLst xmlns:c16r2="http://schemas.microsoft.com/office/drawing/2015/06/chart">
                  <c:ext xmlns:c16="http://schemas.microsoft.com/office/drawing/2014/chart" uri="{C3380CC4-5D6E-409C-BE32-E72D297353CC}">
                    <c16:uniqueId val="{00000003-1A65-49D2-901F-E44E3EC0B7C2}"/>
                  </c:ext>
                </c:extLst>
              </c15:ser>
            </c15:filteredScatterSeries>
          </c:ext>
        </c:extLst>
      </c:scatterChart>
      <c:valAx>
        <c:axId val="301526072"/>
        <c:scaling>
          <c:orientation val="minMax"/>
          <c:max val="43040"/>
          <c:min val="25570"/>
        </c:scaling>
        <c:delete val="0"/>
        <c:axPos val="b"/>
        <c:majorGridlines>
          <c:spPr>
            <a:ln w="3175">
              <a:solidFill>
                <a:srgbClr val="808080"/>
              </a:solidFill>
              <a:prstDash val="solid"/>
            </a:ln>
          </c:spPr>
        </c:majorGridlines>
        <c:numFmt formatCode="yyyy" sourceLinked="0"/>
        <c:majorTickMark val="cross"/>
        <c:minorTickMark val="none"/>
        <c:tickLblPos val="low"/>
        <c:spPr>
          <a:ln w="3175">
            <a:solidFill>
              <a:srgbClr val="000000"/>
            </a:solidFill>
            <a:prstDash val="solid"/>
          </a:ln>
        </c:spPr>
        <c:txPr>
          <a:bodyPr rot="0" vert="horz"/>
          <a:lstStyle/>
          <a:p>
            <a:pPr>
              <a:defRPr sz="1125" b="1" i="0" u="none" strike="noStrike" baseline="0">
                <a:solidFill>
                  <a:srgbClr val="000000"/>
                </a:solidFill>
                <a:latin typeface="Calibri"/>
                <a:ea typeface="Calibri"/>
                <a:cs typeface="Calibri"/>
              </a:defRPr>
            </a:pPr>
            <a:endParaRPr lang="en-US"/>
          </a:p>
        </c:txPr>
        <c:crossAx val="301523328"/>
        <c:crosses val="autoZero"/>
        <c:crossBetween val="midCat"/>
        <c:majorUnit val="1827"/>
      </c:valAx>
      <c:valAx>
        <c:axId val="301523328"/>
        <c:scaling>
          <c:logBase val="10"/>
          <c:orientation val="minMax"/>
        </c:scaling>
        <c:delete val="0"/>
        <c:axPos val="l"/>
        <c:majorGridlines>
          <c:spPr>
            <a:ln w="3175">
              <a:solidFill>
                <a:srgbClr val="000000"/>
              </a:solidFill>
              <a:prstDash val="solid"/>
            </a:ln>
          </c:spPr>
        </c:majorGridlines>
        <c:numFmt formatCode="#,##0" sourceLinked="0"/>
        <c:majorTickMark val="out"/>
        <c:minorTickMark val="none"/>
        <c:tickLblPos val="nextTo"/>
        <c:spPr>
          <a:ln w="3175">
            <a:solidFill>
              <a:srgbClr val="000000"/>
            </a:solidFill>
            <a:prstDash val="solid"/>
          </a:ln>
        </c:spPr>
        <c:txPr>
          <a:bodyPr rot="0" vert="horz"/>
          <a:lstStyle/>
          <a:p>
            <a:pPr>
              <a:defRPr sz="1025" b="1" i="0" u="none" strike="noStrike" baseline="0">
                <a:solidFill>
                  <a:srgbClr val="000000"/>
                </a:solidFill>
                <a:latin typeface="Calibri"/>
                <a:ea typeface="Calibri"/>
                <a:cs typeface="Calibri"/>
              </a:defRPr>
            </a:pPr>
            <a:endParaRPr lang="en-US"/>
          </a:p>
        </c:txPr>
        <c:crossAx val="301526072"/>
        <c:crosses val="autoZero"/>
        <c:crossBetween val="midCat"/>
      </c:valAx>
      <c:spPr>
        <a:noFill/>
        <a:ln w="25400">
          <a:noFill/>
        </a:ln>
      </c:spPr>
    </c:plotArea>
    <c:legend>
      <c:legendPos val="r"/>
      <c:legendEntry>
        <c:idx val="0"/>
        <c:txPr>
          <a:bodyPr/>
          <a:lstStyle/>
          <a:p>
            <a:pPr>
              <a:defRPr sz="1200" b="1" i="0" u="none" strike="noStrike" baseline="0">
                <a:solidFill>
                  <a:srgbClr val="000000"/>
                </a:solidFill>
                <a:latin typeface="Calibri"/>
                <a:ea typeface="Calibri"/>
                <a:cs typeface="Calibri"/>
              </a:defRPr>
            </a:pPr>
            <a:endParaRPr lang="en-US"/>
          </a:p>
        </c:txPr>
      </c:legendEntry>
      <c:legendEntry>
        <c:idx val="1"/>
        <c:txPr>
          <a:bodyPr/>
          <a:lstStyle/>
          <a:p>
            <a:pPr>
              <a:defRPr sz="1200" b="1" i="0" u="none" strike="noStrike" baseline="0">
                <a:solidFill>
                  <a:srgbClr val="000000"/>
                </a:solidFill>
                <a:latin typeface="Calibri"/>
                <a:ea typeface="Calibri"/>
                <a:cs typeface="Calibri"/>
              </a:defRPr>
            </a:pPr>
            <a:endParaRPr lang="en-US"/>
          </a:p>
        </c:txPr>
      </c:legendEntry>
      <c:legendEntry>
        <c:idx val="2"/>
        <c:txPr>
          <a:bodyPr/>
          <a:lstStyle/>
          <a:p>
            <a:pPr>
              <a:defRPr sz="1200" b="1" i="0" u="none" strike="noStrike" baseline="0">
                <a:solidFill>
                  <a:srgbClr val="000000"/>
                </a:solidFill>
                <a:latin typeface="Calibri"/>
                <a:ea typeface="Calibri"/>
                <a:cs typeface="Calibri"/>
              </a:defRPr>
            </a:pPr>
            <a:endParaRPr lang="en-US"/>
          </a:p>
        </c:txPr>
      </c:legendEntry>
      <c:layout>
        <c:manualLayout>
          <c:xMode val="edge"/>
          <c:yMode val="edge"/>
          <c:x val="0.65192383173934876"/>
          <c:y val="0.74574761488147334"/>
          <c:w val="0.31703457575336103"/>
          <c:h val="0.18768820564096156"/>
        </c:manualLayout>
      </c:layout>
      <c:overlay val="0"/>
      <c:spPr>
        <a:solidFill>
          <a:srgbClr val="FFCC99"/>
        </a:solidFill>
        <a:ln w="3175">
          <a:solidFill>
            <a:srgbClr val="000000"/>
          </a:solidFill>
          <a:prstDash val="solid"/>
        </a:ln>
      </c:spPr>
      <c:txPr>
        <a:bodyPr/>
        <a:lstStyle/>
        <a:p>
          <a:pPr>
            <a:defRPr sz="775" b="1" i="0" u="none" strike="noStrike" baseline="0">
              <a:solidFill>
                <a:srgbClr val="000000"/>
              </a:solidFill>
              <a:latin typeface="Calibri"/>
              <a:ea typeface="Calibri"/>
              <a:cs typeface="Calibri"/>
            </a:defRPr>
          </a:pPr>
          <a:endParaRPr lang="en-US"/>
        </a:p>
      </c:txPr>
    </c:legend>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r>
              <a:rPr lang="en-US" baseline="0">
                <a:solidFill>
                  <a:schemeClr val="bg1"/>
                </a:solidFill>
              </a:rPr>
              <a:t>Memory Cost Per Gigagabyte</a:t>
            </a:r>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title>
    <c:autoTitleDeleted val="0"/>
    <c:plotArea>
      <c:layout/>
      <c:lineChart>
        <c:grouping val="standard"/>
        <c:varyColors val="0"/>
        <c: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cat>
            <c:numRef>
              <c:f>'Memory Prices'!$A$90:$A$321</c:f>
              <c:numCache>
                <c:formatCode>General</c:formatCode>
                <c:ptCount val="232"/>
                <c:pt idx="0">
                  <c:v>1990</c:v>
                </c:pt>
                <c:pt idx="1">
                  <c:v>1990.17</c:v>
                </c:pt>
                <c:pt idx="2">
                  <c:v>1990.33</c:v>
                </c:pt>
                <c:pt idx="3">
                  <c:v>1990.42</c:v>
                </c:pt>
                <c:pt idx="4">
                  <c:v>1990.5</c:v>
                </c:pt>
                <c:pt idx="5">
                  <c:v>1990.58</c:v>
                </c:pt>
                <c:pt idx="6">
                  <c:v>1990.67</c:v>
                </c:pt>
                <c:pt idx="7">
                  <c:v>1990.75</c:v>
                </c:pt>
                <c:pt idx="8">
                  <c:v>1990.83</c:v>
                </c:pt>
                <c:pt idx="9">
                  <c:v>1990.92</c:v>
                </c:pt>
                <c:pt idx="10">
                  <c:v>1991</c:v>
                </c:pt>
                <c:pt idx="11">
                  <c:v>1991.08</c:v>
                </c:pt>
                <c:pt idx="12">
                  <c:v>1991.17</c:v>
                </c:pt>
                <c:pt idx="13">
                  <c:v>1991.25</c:v>
                </c:pt>
                <c:pt idx="14">
                  <c:v>1991.33</c:v>
                </c:pt>
                <c:pt idx="15">
                  <c:v>1991.42</c:v>
                </c:pt>
                <c:pt idx="16">
                  <c:v>1991.5</c:v>
                </c:pt>
                <c:pt idx="17">
                  <c:v>1991.58</c:v>
                </c:pt>
                <c:pt idx="18">
                  <c:v>1991.67</c:v>
                </c:pt>
                <c:pt idx="19">
                  <c:v>1991.75</c:v>
                </c:pt>
                <c:pt idx="20">
                  <c:v>1991.83</c:v>
                </c:pt>
                <c:pt idx="21">
                  <c:v>1991.92</c:v>
                </c:pt>
                <c:pt idx="22">
                  <c:v>1992</c:v>
                </c:pt>
                <c:pt idx="23">
                  <c:v>1992.08</c:v>
                </c:pt>
                <c:pt idx="24">
                  <c:v>1992.17</c:v>
                </c:pt>
                <c:pt idx="25">
                  <c:v>1992.25</c:v>
                </c:pt>
                <c:pt idx="26">
                  <c:v>1992.33</c:v>
                </c:pt>
                <c:pt idx="27">
                  <c:v>1992.42</c:v>
                </c:pt>
                <c:pt idx="28">
                  <c:v>1992.5</c:v>
                </c:pt>
                <c:pt idx="29">
                  <c:v>1992.58</c:v>
                </c:pt>
                <c:pt idx="30">
                  <c:v>1992.67</c:v>
                </c:pt>
                <c:pt idx="31">
                  <c:v>1992.75</c:v>
                </c:pt>
                <c:pt idx="32">
                  <c:v>1992.83</c:v>
                </c:pt>
                <c:pt idx="33">
                  <c:v>1992.92</c:v>
                </c:pt>
                <c:pt idx="34">
                  <c:v>1993</c:v>
                </c:pt>
                <c:pt idx="35">
                  <c:v>1993.08</c:v>
                </c:pt>
                <c:pt idx="36">
                  <c:v>1993.17</c:v>
                </c:pt>
                <c:pt idx="37">
                  <c:v>1993.25</c:v>
                </c:pt>
                <c:pt idx="38">
                  <c:v>1993.33</c:v>
                </c:pt>
                <c:pt idx="39">
                  <c:v>1993.42</c:v>
                </c:pt>
                <c:pt idx="40">
                  <c:v>1993.5</c:v>
                </c:pt>
                <c:pt idx="41">
                  <c:v>1993.58</c:v>
                </c:pt>
                <c:pt idx="42">
                  <c:v>1993.67</c:v>
                </c:pt>
                <c:pt idx="43">
                  <c:v>1993.75</c:v>
                </c:pt>
                <c:pt idx="44">
                  <c:v>1993.83</c:v>
                </c:pt>
                <c:pt idx="45">
                  <c:v>1993.92</c:v>
                </c:pt>
                <c:pt idx="46">
                  <c:v>1994</c:v>
                </c:pt>
                <c:pt idx="47">
                  <c:v>1994.08</c:v>
                </c:pt>
                <c:pt idx="48">
                  <c:v>1994.17</c:v>
                </c:pt>
                <c:pt idx="49">
                  <c:v>1994.25</c:v>
                </c:pt>
                <c:pt idx="50">
                  <c:v>1994.33</c:v>
                </c:pt>
                <c:pt idx="51">
                  <c:v>1994.42</c:v>
                </c:pt>
                <c:pt idx="52">
                  <c:v>1994.5</c:v>
                </c:pt>
                <c:pt idx="53">
                  <c:v>1994.58</c:v>
                </c:pt>
                <c:pt idx="54">
                  <c:v>1994.67</c:v>
                </c:pt>
                <c:pt idx="55">
                  <c:v>1994.75</c:v>
                </c:pt>
                <c:pt idx="56">
                  <c:v>1994.83</c:v>
                </c:pt>
                <c:pt idx="57">
                  <c:v>1994.92</c:v>
                </c:pt>
                <c:pt idx="58">
                  <c:v>1995</c:v>
                </c:pt>
                <c:pt idx="59">
                  <c:v>1995.08</c:v>
                </c:pt>
                <c:pt idx="60">
                  <c:v>1995.17</c:v>
                </c:pt>
                <c:pt idx="61">
                  <c:v>1995.25</c:v>
                </c:pt>
                <c:pt idx="62">
                  <c:v>1995.33</c:v>
                </c:pt>
                <c:pt idx="63">
                  <c:v>1995.42</c:v>
                </c:pt>
                <c:pt idx="64">
                  <c:v>1995.5</c:v>
                </c:pt>
                <c:pt idx="65">
                  <c:v>1995.58</c:v>
                </c:pt>
                <c:pt idx="66">
                  <c:v>1995.67</c:v>
                </c:pt>
                <c:pt idx="67">
                  <c:v>1995.75</c:v>
                </c:pt>
                <c:pt idx="68">
                  <c:v>1995.83</c:v>
                </c:pt>
                <c:pt idx="69">
                  <c:v>1995.92</c:v>
                </c:pt>
                <c:pt idx="70">
                  <c:v>1996</c:v>
                </c:pt>
                <c:pt idx="71">
                  <c:v>1996.08</c:v>
                </c:pt>
                <c:pt idx="72">
                  <c:v>1996.17</c:v>
                </c:pt>
                <c:pt idx="73">
                  <c:v>1996.25</c:v>
                </c:pt>
                <c:pt idx="74">
                  <c:v>1996.33</c:v>
                </c:pt>
                <c:pt idx="75">
                  <c:v>1996.42</c:v>
                </c:pt>
                <c:pt idx="76">
                  <c:v>1996.5</c:v>
                </c:pt>
                <c:pt idx="77">
                  <c:v>1996.58</c:v>
                </c:pt>
                <c:pt idx="78">
                  <c:v>1996.67</c:v>
                </c:pt>
                <c:pt idx="79">
                  <c:v>1996.75</c:v>
                </c:pt>
                <c:pt idx="80">
                  <c:v>1996.83</c:v>
                </c:pt>
                <c:pt idx="81">
                  <c:v>1996.92</c:v>
                </c:pt>
                <c:pt idx="82">
                  <c:v>1997</c:v>
                </c:pt>
                <c:pt idx="83">
                  <c:v>1997.08</c:v>
                </c:pt>
                <c:pt idx="84">
                  <c:v>1997.17</c:v>
                </c:pt>
                <c:pt idx="85">
                  <c:v>1997.25</c:v>
                </c:pt>
                <c:pt idx="86">
                  <c:v>1997.33</c:v>
                </c:pt>
                <c:pt idx="87">
                  <c:v>1997.42</c:v>
                </c:pt>
                <c:pt idx="88">
                  <c:v>1997.5</c:v>
                </c:pt>
                <c:pt idx="89">
                  <c:v>1997.58</c:v>
                </c:pt>
                <c:pt idx="90">
                  <c:v>1997.67</c:v>
                </c:pt>
                <c:pt idx="91">
                  <c:v>1997.75</c:v>
                </c:pt>
                <c:pt idx="92">
                  <c:v>1997.83</c:v>
                </c:pt>
                <c:pt idx="93">
                  <c:v>1997.92</c:v>
                </c:pt>
                <c:pt idx="94">
                  <c:v>1998</c:v>
                </c:pt>
                <c:pt idx="95">
                  <c:v>1998.08</c:v>
                </c:pt>
                <c:pt idx="96">
                  <c:v>1998.17</c:v>
                </c:pt>
                <c:pt idx="97">
                  <c:v>1998.25</c:v>
                </c:pt>
                <c:pt idx="98">
                  <c:v>1998.33</c:v>
                </c:pt>
                <c:pt idx="99">
                  <c:v>1998.42</c:v>
                </c:pt>
                <c:pt idx="100">
                  <c:v>1998.58</c:v>
                </c:pt>
                <c:pt idx="101">
                  <c:v>1998.67</c:v>
                </c:pt>
                <c:pt idx="102">
                  <c:v>1998.75</c:v>
                </c:pt>
                <c:pt idx="103">
                  <c:v>1998.83</c:v>
                </c:pt>
                <c:pt idx="104">
                  <c:v>1998.92</c:v>
                </c:pt>
                <c:pt idx="105">
                  <c:v>1999.08</c:v>
                </c:pt>
                <c:pt idx="106">
                  <c:v>1999.13</c:v>
                </c:pt>
                <c:pt idx="107">
                  <c:v>1999.17</c:v>
                </c:pt>
                <c:pt idx="108">
                  <c:v>1999.25</c:v>
                </c:pt>
                <c:pt idx="109">
                  <c:v>1999.33</c:v>
                </c:pt>
                <c:pt idx="110">
                  <c:v>1999.5</c:v>
                </c:pt>
                <c:pt idx="111">
                  <c:v>1999.67</c:v>
                </c:pt>
                <c:pt idx="112">
                  <c:v>1999.75</c:v>
                </c:pt>
                <c:pt idx="113">
                  <c:v>1999.83</c:v>
                </c:pt>
                <c:pt idx="114">
                  <c:v>1999.92</c:v>
                </c:pt>
                <c:pt idx="115">
                  <c:v>2000</c:v>
                </c:pt>
                <c:pt idx="116">
                  <c:v>2000.08</c:v>
                </c:pt>
                <c:pt idx="117">
                  <c:v>2000.17</c:v>
                </c:pt>
                <c:pt idx="118">
                  <c:v>2000.25</c:v>
                </c:pt>
                <c:pt idx="119">
                  <c:v>2000.33</c:v>
                </c:pt>
                <c:pt idx="120">
                  <c:v>2000.42</c:v>
                </c:pt>
                <c:pt idx="121">
                  <c:v>2000.5</c:v>
                </c:pt>
                <c:pt idx="122">
                  <c:v>2000.58</c:v>
                </c:pt>
                <c:pt idx="123">
                  <c:v>2000.67</c:v>
                </c:pt>
                <c:pt idx="124">
                  <c:v>2000.75</c:v>
                </c:pt>
                <c:pt idx="125">
                  <c:v>2000.83</c:v>
                </c:pt>
                <c:pt idx="126">
                  <c:v>2000.92</c:v>
                </c:pt>
                <c:pt idx="127">
                  <c:v>2001</c:v>
                </c:pt>
                <c:pt idx="128">
                  <c:v>2001.08</c:v>
                </c:pt>
                <c:pt idx="129">
                  <c:v>2001.17</c:v>
                </c:pt>
                <c:pt idx="130">
                  <c:v>2001.25</c:v>
                </c:pt>
                <c:pt idx="131">
                  <c:v>2001.33</c:v>
                </c:pt>
                <c:pt idx="132">
                  <c:v>2001.42</c:v>
                </c:pt>
                <c:pt idx="133">
                  <c:v>2001.5</c:v>
                </c:pt>
                <c:pt idx="134">
                  <c:v>2001.5</c:v>
                </c:pt>
                <c:pt idx="135">
                  <c:v>2001.58</c:v>
                </c:pt>
                <c:pt idx="136">
                  <c:v>2001.67</c:v>
                </c:pt>
                <c:pt idx="137">
                  <c:v>2001.75</c:v>
                </c:pt>
                <c:pt idx="138">
                  <c:v>2001.77</c:v>
                </c:pt>
                <c:pt idx="139">
                  <c:v>2002.08</c:v>
                </c:pt>
                <c:pt idx="140">
                  <c:v>2002.08</c:v>
                </c:pt>
                <c:pt idx="141">
                  <c:v>2002.25</c:v>
                </c:pt>
                <c:pt idx="142">
                  <c:v>2002.33</c:v>
                </c:pt>
                <c:pt idx="143">
                  <c:v>2002.42</c:v>
                </c:pt>
                <c:pt idx="144">
                  <c:v>2002.58</c:v>
                </c:pt>
                <c:pt idx="145">
                  <c:v>2002.75</c:v>
                </c:pt>
                <c:pt idx="146">
                  <c:v>2003.17</c:v>
                </c:pt>
                <c:pt idx="147">
                  <c:v>2003.25</c:v>
                </c:pt>
                <c:pt idx="148">
                  <c:v>2003.58</c:v>
                </c:pt>
                <c:pt idx="149">
                  <c:v>2003.67</c:v>
                </c:pt>
                <c:pt idx="150">
                  <c:v>2003.75</c:v>
                </c:pt>
                <c:pt idx="151">
                  <c:v>2003.83</c:v>
                </c:pt>
                <c:pt idx="152">
                  <c:v>2003.99</c:v>
                </c:pt>
                <c:pt idx="153">
                  <c:v>2004</c:v>
                </c:pt>
                <c:pt idx="154">
                  <c:v>2004.08</c:v>
                </c:pt>
                <c:pt idx="155">
                  <c:v>2004.17</c:v>
                </c:pt>
                <c:pt idx="156">
                  <c:v>2004.33</c:v>
                </c:pt>
                <c:pt idx="157">
                  <c:v>2004.42</c:v>
                </c:pt>
                <c:pt idx="158">
                  <c:v>2004.5</c:v>
                </c:pt>
                <c:pt idx="159">
                  <c:v>2005.25</c:v>
                </c:pt>
                <c:pt idx="160">
                  <c:v>2005.42</c:v>
                </c:pt>
                <c:pt idx="161">
                  <c:v>2005.83</c:v>
                </c:pt>
                <c:pt idx="162">
                  <c:v>2005.92</c:v>
                </c:pt>
                <c:pt idx="163">
                  <c:v>2006.17</c:v>
                </c:pt>
                <c:pt idx="164">
                  <c:v>2006.33</c:v>
                </c:pt>
                <c:pt idx="165">
                  <c:v>2006.5</c:v>
                </c:pt>
                <c:pt idx="166">
                  <c:v>2006.67</c:v>
                </c:pt>
                <c:pt idx="167">
                  <c:v>2006.75</c:v>
                </c:pt>
                <c:pt idx="168">
                  <c:v>2006.83</c:v>
                </c:pt>
                <c:pt idx="169">
                  <c:v>2006.99</c:v>
                </c:pt>
                <c:pt idx="170">
                  <c:v>2007</c:v>
                </c:pt>
                <c:pt idx="171">
                  <c:v>2007.08</c:v>
                </c:pt>
                <c:pt idx="172">
                  <c:v>2007.17</c:v>
                </c:pt>
                <c:pt idx="173">
                  <c:v>2007.33</c:v>
                </c:pt>
                <c:pt idx="174">
                  <c:v>2007.5</c:v>
                </c:pt>
                <c:pt idx="175">
                  <c:v>2007.67</c:v>
                </c:pt>
                <c:pt idx="176">
                  <c:v>2007.75</c:v>
                </c:pt>
                <c:pt idx="177">
                  <c:v>2007.83</c:v>
                </c:pt>
                <c:pt idx="178">
                  <c:v>2007.92</c:v>
                </c:pt>
                <c:pt idx="179">
                  <c:v>2008</c:v>
                </c:pt>
                <c:pt idx="180">
                  <c:v>2008.08</c:v>
                </c:pt>
                <c:pt idx="181">
                  <c:v>2008.33</c:v>
                </c:pt>
                <c:pt idx="182">
                  <c:v>2008.5</c:v>
                </c:pt>
                <c:pt idx="183">
                  <c:v>2008.58</c:v>
                </c:pt>
                <c:pt idx="184">
                  <c:v>2008.67</c:v>
                </c:pt>
                <c:pt idx="185">
                  <c:v>2008.83</c:v>
                </c:pt>
                <c:pt idx="186">
                  <c:v>2008.92</c:v>
                </c:pt>
                <c:pt idx="187">
                  <c:v>2009</c:v>
                </c:pt>
                <c:pt idx="188">
                  <c:v>2009.08</c:v>
                </c:pt>
                <c:pt idx="189">
                  <c:v>2009.25</c:v>
                </c:pt>
                <c:pt idx="190">
                  <c:v>2009.42</c:v>
                </c:pt>
                <c:pt idx="191">
                  <c:v>2009.5</c:v>
                </c:pt>
                <c:pt idx="192">
                  <c:v>2009.58</c:v>
                </c:pt>
                <c:pt idx="193">
                  <c:v>2009.75</c:v>
                </c:pt>
                <c:pt idx="194">
                  <c:v>2009.92</c:v>
                </c:pt>
                <c:pt idx="195">
                  <c:v>2010</c:v>
                </c:pt>
                <c:pt idx="196">
                  <c:v>2010.08</c:v>
                </c:pt>
                <c:pt idx="197">
                  <c:v>2010.17</c:v>
                </c:pt>
                <c:pt idx="198">
                  <c:v>2010.33</c:v>
                </c:pt>
                <c:pt idx="199">
                  <c:v>2010.5</c:v>
                </c:pt>
                <c:pt idx="200">
                  <c:v>2010.58</c:v>
                </c:pt>
                <c:pt idx="201">
                  <c:v>2010.75</c:v>
                </c:pt>
                <c:pt idx="202">
                  <c:v>2010.83</c:v>
                </c:pt>
                <c:pt idx="203">
                  <c:v>2010.92</c:v>
                </c:pt>
                <c:pt idx="204">
                  <c:v>2011</c:v>
                </c:pt>
                <c:pt idx="205">
                  <c:v>2011.08</c:v>
                </c:pt>
                <c:pt idx="206">
                  <c:v>2011.33</c:v>
                </c:pt>
                <c:pt idx="207">
                  <c:v>2011.42</c:v>
                </c:pt>
                <c:pt idx="208">
                  <c:v>2011.67</c:v>
                </c:pt>
                <c:pt idx="209">
                  <c:v>2011.75</c:v>
                </c:pt>
                <c:pt idx="210">
                  <c:v>2012</c:v>
                </c:pt>
                <c:pt idx="211">
                  <c:v>2012.08</c:v>
                </c:pt>
                <c:pt idx="212">
                  <c:v>2012.25</c:v>
                </c:pt>
                <c:pt idx="213">
                  <c:v>2012.33</c:v>
                </c:pt>
                <c:pt idx="214">
                  <c:v>2012.58</c:v>
                </c:pt>
                <c:pt idx="215">
                  <c:v>2012.67</c:v>
                </c:pt>
                <c:pt idx="216">
                  <c:v>2012.83</c:v>
                </c:pt>
                <c:pt idx="217">
                  <c:v>2013</c:v>
                </c:pt>
                <c:pt idx="218">
                  <c:v>2013.08</c:v>
                </c:pt>
                <c:pt idx="219">
                  <c:v>2013.33</c:v>
                </c:pt>
                <c:pt idx="220">
                  <c:v>2013.42</c:v>
                </c:pt>
                <c:pt idx="221">
                  <c:v>2013.58</c:v>
                </c:pt>
                <c:pt idx="222">
                  <c:v>2013.67</c:v>
                </c:pt>
                <c:pt idx="223">
                  <c:v>2013.75</c:v>
                </c:pt>
                <c:pt idx="224">
                  <c:v>2013.83</c:v>
                </c:pt>
                <c:pt idx="225">
                  <c:v>2013.92</c:v>
                </c:pt>
                <c:pt idx="226">
                  <c:v>2014.08</c:v>
                </c:pt>
                <c:pt idx="227">
                  <c:v>2014.17</c:v>
                </c:pt>
                <c:pt idx="228">
                  <c:v>2014.25</c:v>
                </c:pt>
                <c:pt idx="229">
                  <c:v>2014.42</c:v>
                </c:pt>
                <c:pt idx="230">
                  <c:v>2014.58</c:v>
                </c:pt>
                <c:pt idx="231">
                  <c:v>2014.67</c:v>
                </c:pt>
              </c:numCache>
            </c:numRef>
          </c:cat>
          <c:val>
            <c:numRef>
              <c:f>'Memory Prices'!$B$90:$B$321</c:f>
              <c:numCache>
                <c:formatCode>General</c:formatCode>
                <c:ptCount val="232"/>
                <c:pt idx="0">
                  <c:v>108544</c:v>
                </c:pt>
                <c:pt idx="1">
                  <c:v>100352</c:v>
                </c:pt>
                <c:pt idx="2">
                  <c:v>100352</c:v>
                </c:pt>
                <c:pt idx="3">
                  <c:v>92160</c:v>
                </c:pt>
                <c:pt idx="4">
                  <c:v>84992</c:v>
                </c:pt>
                <c:pt idx="5">
                  <c:v>82944</c:v>
                </c:pt>
                <c:pt idx="6">
                  <c:v>73728</c:v>
                </c:pt>
                <c:pt idx="7">
                  <c:v>60416</c:v>
                </c:pt>
                <c:pt idx="8">
                  <c:v>52224</c:v>
                </c:pt>
                <c:pt idx="9">
                  <c:v>47104</c:v>
                </c:pt>
                <c:pt idx="10">
                  <c:v>46080</c:v>
                </c:pt>
                <c:pt idx="11">
                  <c:v>46080</c:v>
                </c:pt>
                <c:pt idx="12">
                  <c:v>46080</c:v>
                </c:pt>
                <c:pt idx="13">
                  <c:v>46080</c:v>
                </c:pt>
                <c:pt idx="14">
                  <c:v>46080</c:v>
                </c:pt>
                <c:pt idx="15">
                  <c:v>45056</c:v>
                </c:pt>
                <c:pt idx="16">
                  <c:v>45056</c:v>
                </c:pt>
                <c:pt idx="17">
                  <c:v>41984</c:v>
                </c:pt>
                <c:pt idx="18">
                  <c:v>47104</c:v>
                </c:pt>
                <c:pt idx="19">
                  <c:v>46080</c:v>
                </c:pt>
                <c:pt idx="20">
                  <c:v>40960</c:v>
                </c:pt>
                <c:pt idx="21">
                  <c:v>40960</c:v>
                </c:pt>
                <c:pt idx="22">
                  <c:v>36864</c:v>
                </c:pt>
                <c:pt idx="23">
                  <c:v>36864</c:v>
                </c:pt>
                <c:pt idx="24">
                  <c:v>36864</c:v>
                </c:pt>
                <c:pt idx="25">
                  <c:v>35840</c:v>
                </c:pt>
                <c:pt idx="26">
                  <c:v>30720</c:v>
                </c:pt>
                <c:pt idx="27">
                  <c:v>33792</c:v>
                </c:pt>
                <c:pt idx="28">
                  <c:v>34816</c:v>
                </c:pt>
                <c:pt idx="29">
                  <c:v>31744</c:v>
                </c:pt>
                <c:pt idx="30">
                  <c:v>28160</c:v>
                </c:pt>
                <c:pt idx="31">
                  <c:v>26931.200000000001</c:v>
                </c:pt>
                <c:pt idx="32">
                  <c:v>26931.200000000001</c:v>
                </c:pt>
                <c:pt idx="33">
                  <c:v>26931.200000000001</c:v>
                </c:pt>
                <c:pt idx="34">
                  <c:v>33894.400000000001</c:v>
                </c:pt>
                <c:pt idx="35">
                  <c:v>28160</c:v>
                </c:pt>
                <c:pt idx="36">
                  <c:v>28160</c:v>
                </c:pt>
                <c:pt idx="37">
                  <c:v>28160</c:v>
                </c:pt>
                <c:pt idx="38">
                  <c:v>28160</c:v>
                </c:pt>
                <c:pt idx="39">
                  <c:v>30720</c:v>
                </c:pt>
                <c:pt idx="40">
                  <c:v>30720</c:v>
                </c:pt>
                <c:pt idx="41">
                  <c:v>30720</c:v>
                </c:pt>
                <c:pt idx="42">
                  <c:v>30720</c:v>
                </c:pt>
                <c:pt idx="43">
                  <c:v>36864</c:v>
                </c:pt>
                <c:pt idx="44">
                  <c:v>40755.199999999997</c:v>
                </c:pt>
                <c:pt idx="45">
                  <c:v>36659.199999999997</c:v>
                </c:pt>
                <c:pt idx="46">
                  <c:v>36659.199999999997</c:v>
                </c:pt>
                <c:pt idx="47">
                  <c:v>36659.199999999997</c:v>
                </c:pt>
                <c:pt idx="48">
                  <c:v>36864</c:v>
                </c:pt>
                <c:pt idx="49">
                  <c:v>38195.199999999997</c:v>
                </c:pt>
                <c:pt idx="50">
                  <c:v>38195.199999999997</c:v>
                </c:pt>
                <c:pt idx="51">
                  <c:v>38195.199999999997</c:v>
                </c:pt>
                <c:pt idx="52">
                  <c:v>39424</c:v>
                </c:pt>
                <c:pt idx="53">
                  <c:v>37888</c:v>
                </c:pt>
                <c:pt idx="54">
                  <c:v>34816</c:v>
                </c:pt>
                <c:pt idx="55">
                  <c:v>34304</c:v>
                </c:pt>
                <c:pt idx="56">
                  <c:v>33075.199999999997</c:v>
                </c:pt>
                <c:pt idx="57">
                  <c:v>33075.199999999997</c:v>
                </c:pt>
                <c:pt idx="58">
                  <c:v>33075.199999999997</c:v>
                </c:pt>
                <c:pt idx="59">
                  <c:v>32768</c:v>
                </c:pt>
                <c:pt idx="60">
                  <c:v>32768</c:v>
                </c:pt>
                <c:pt idx="61">
                  <c:v>31948.799999999999</c:v>
                </c:pt>
                <c:pt idx="62">
                  <c:v>31948.799999999999</c:v>
                </c:pt>
                <c:pt idx="63">
                  <c:v>31846.400000000001</c:v>
                </c:pt>
                <c:pt idx="64">
                  <c:v>31948.799999999999</c:v>
                </c:pt>
                <c:pt idx="65">
                  <c:v>31334.400000000001</c:v>
                </c:pt>
                <c:pt idx="66">
                  <c:v>33894.400000000001</c:v>
                </c:pt>
                <c:pt idx="67">
                  <c:v>33894.400000000001</c:v>
                </c:pt>
                <c:pt idx="68">
                  <c:v>31641.599999999999</c:v>
                </c:pt>
                <c:pt idx="69">
                  <c:v>31641.599999999999</c:v>
                </c:pt>
                <c:pt idx="70">
                  <c:v>30617.599999999999</c:v>
                </c:pt>
                <c:pt idx="71">
                  <c:v>29491.200000000001</c:v>
                </c:pt>
                <c:pt idx="72">
                  <c:v>26726.400000000001</c:v>
                </c:pt>
                <c:pt idx="73">
                  <c:v>25292.799999999999</c:v>
                </c:pt>
                <c:pt idx="74">
                  <c:v>17602.560000000001</c:v>
                </c:pt>
                <c:pt idx="75">
                  <c:v>15237.12</c:v>
                </c:pt>
                <c:pt idx="76">
                  <c:v>11520</c:v>
                </c:pt>
                <c:pt idx="77">
                  <c:v>9277.44</c:v>
                </c:pt>
                <c:pt idx="78">
                  <c:v>8642.56</c:v>
                </c:pt>
                <c:pt idx="79">
                  <c:v>8192</c:v>
                </c:pt>
                <c:pt idx="80">
                  <c:v>5376</c:v>
                </c:pt>
                <c:pt idx="81">
                  <c:v>5376</c:v>
                </c:pt>
                <c:pt idx="82">
                  <c:v>4741.12</c:v>
                </c:pt>
                <c:pt idx="83">
                  <c:v>3717.12</c:v>
                </c:pt>
                <c:pt idx="84">
                  <c:v>3072</c:v>
                </c:pt>
                <c:pt idx="85">
                  <c:v>3072</c:v>
                </c:pt>
                <c:pt idx="86">
                  <c:v>3072</c:v>
                </c:pt>
                <c:pt idx="87">
                  <c:v>3778.56</c:v>
                </c:pt>
                <c:pt idx="88">
                  <c:v>4096</c:v>
                </c:pt>
                <c:pt idx="89">
                  <c:v>4229.12</c:v>
                </c:pt>
                <c:pt idx="90">
                  <c:v>3717.12</c:v>
                </c:pt>
                <c:pt idx="91">
                  <c:v>3491.84</c:v>
                </c:pt>
                <c:pt idx="92">
                  <c:v>3328</c:v>
                </c:pt>
                <c:pt idx="93">
                  <c:v>2211.84</c:v>
                </c:pt>
                <c:pt idx="94">
                  <c:v>2211.84</c:v>
                </c:pt>
                <c:pt idx="95">
                  <c:v>931.84</c:v>
                </c:pt>
                <c:pt idx="96">
                  <c:v>993.28</c:v>
                </c:pt>
                <c:pt idx="97">
                  <c:v>1249.28</c:v>
                </c:pt>
                <c:pt idx="98">
                  <c:v>1218.56</c:v>
                </c:pt>
                <c:pt idx="99">
                  <c:v>993.28</c:v>
                </c:pt>
                <c:pt idx="100">
                  <c:v>1054.72</c:v>
                </c:pt>
                <c:pt idx="101">
                  <c:v>993.28</c:v>
                </c:pt>
                <c:pt idx="102">
                  <c:v>1187.8399999999999</c:v>
                </c:pt>
                <c:pt idx="103">
                  <c:v>860.16</c:v>
                </c:pt>
                <c:pt idx="104">
                  <c:v>860.16</c:v>
                </c:pt>
                <c:pt idx="105">
                  <c:v>1474.56</c:v>
                </c:pt>
                <c:pt idx="106">
                  <c:v>860.16</c:v>
                </c:pt>
                <c:pt idx="107">
                  <c:v>1280</c:v>
                </c:pt>
                <c:pt idx="108">
                  <c:v>1280</c:v>
                </c:pt>
                <c:pt idx="109">
                  <c:v>880.64</c:v>
                </c:pt>
                <c:pt idx="110">
                  <c:v>798.72</c:v>
                </c:pt>
                <c:pt idx="111">
                  <c:v>890.88</c:v>
                </c:pt>
                <c:pt idx="112">
                  <c:v>1064.96</c:v>
                </c:pt>
                <c:pt idx="113">
                  <c:v>1372.16</c:v>
                </c:pt>
                <c:pt idx="114">
                  <c:v>2406.4</c:v>
                </c:pt>
                <c:pt idx="115">
                  <c:v>1597.44</c:v>
                </c:pt>
                <c:pt idx="116">
                  <c:v>1515.52</c:v>
                </c:pt>
                <c:pt idx="117">
                  <c:v>1105.92</c:v>
                </c:pt>
                <c:pt idx="118">
                  <c:v>860.16</c:v>
                </c:pt>
                <c:pt idx="119">
                  <c:v>716.8</c:v>
                </c:pt>
                <c:pt idx="120">
                  <c:v>921.6</c:v>
                </c:pt>
                <c:pt idx="121">
                  <c:v>788.48</c:v>
                </c:pt>
                <c:pt idx="122">
                  <c:v>860.16</c:v>
                </c:pt>
                <c:pt idx="123">
                  <c:v>1095.68</c:v>
                </c:pt>
                <c:pt idx="124">
                  <c:v>1146.8800000000001</c:v>
                </c:pt>
                <c:pt idx="125">
                  <c:v>1146.8800000000001</c:v>
                </c:pt>
                <c:pt idx="126">
                  <c:v>921.6</c:v>
                </c:pt>
                <c:pt idx="127">
                  <c:v>768</c:v>
                </c:pt>
                <c:pt idx="128">
                  <c:v>471.04</c:v>
                </c:pt>
                <c:pt idx="129">
                  <c:v>47.103999999999999</c:v>
                </c:pt>
                <c:pt idx="130">
                  <c:v>389.12</c:v>
                </c:pt>
                <c:pt idx="131">
                  <c:v>399.36</c:v>
                </c:pt>
                <c:pt idx="132">
                  <c:v>307.2</c:v>
                </c:pt>
                <c:pt idx="133">
                  <c:v>358.4</c:v>
                </c:pt>
                <c:pt idx="134">
                  <c:v>276.48</c:v>
                </c:pt>
                <c:pt idx="135">
                  <c:v>194.56</c:v>
                </c:pt>
                <c:pt idx="136">
                  <c:v>194.56</c:v>
                </c:pt>
                <c:pt idx="137">
                  <c:v>174.08</c:v>
                </c:pt>
                <c:pt idx="138">
                  <c:v>153.6</c:v>
                </c:pt>
                <c:pt idx="139">
                  <c:v>133.12</c:v>
                </c:pt>
                <c:pt idx="140">
                  <c:v>215.04</c:v>
                </c:pt>
                <c:pt idx="141">
                  <c:v>194.56</c:v>
                </c:pt>
                <c:pt idx="142">
                  <c:v>197.63200000000001</c:v>
                </c:pt>
                <c:pt idx="143">
                  <c:v>337.92</c:v>
                </c:pt>
                <c:pt idx="144">
                  <c:v>197.63200000000001</c:v>
                </c:pt>
                <c:pt idx="145">
                  <c:v>197.63200000000001</c:v>
                </c:pt>
                <c:pt idx="146">
                  <c:v>180.22399999999999</c:v>
                </c:pt>
                <c:pt idx="147">
                  <c:v>77.823999999999998</c:v>
                </c:pt>
                <c:pt idx="148">
                  <c:v>132.096</c:v>
                </c:pt>
                <c:pt idx="149">
                  <c:v>146.43199999999999</c:v>
                </c:pt>
                <c:pt idx="150">
                  <c:v>151.55199999999999</c:v>
                </c:pt>
                <c:pt idx="151">
                  <c:v>163.84</c:v>
                </c:pt>
                <c:pt idx="152">
                  <c:v>169.98400000000001</c:v>
                </c:pt>
                <c:pt idx="153">
                  <c:v>178.17599999999999</c:v>
                </c:pt>
                <c:pt idx="154">
                  <c:v>151.55199999999999</c:v>
                </c:pt>
                <c:pt idx="155">
                  <c:v>149.50399999999999</c:v>
                </c:pt>
                <c:pt idx="156">
                  <c:v>159.744</c:v>
                </c:pt>
                <c:pt idx="157">
                  <c:v>207.87200000000001</c:v>
                </c:pt>
                <c:pt idx="158">
                  <c:v>180.22399999999999</c:v>
                </c:pt>
                <c:pt idx="159">
                  <c:v>189.44</c:v>
                </c:pt>
                <c:pt idx="160">
                  <c:v>152.57599999999999</c:v>
                </c:pt>
                <c:pt idx="161">
                  <c:v>118.78400000000001</c:v>
                </c:pt>
                <c:pt idx="162">
                  <c:v>189.44</c:v>
                </c:pt>
                <c:pt idx="163">
                  <c:v>114.688</c:v>
                </c:pt>
                <c:pt idx="164">
                  <c:v>74.751999999999995</c:v>
                </c:pt>
                <c:pt idx="165">
                  <c:v>83.968000000000004</c:v>
                </c:pt>
                <c:pt idx="166">
                  <c:v>74.751999999999995</c:v>
                </c:pt>
                <c:pt idx="167">
                  <c:v>90.111999999999995</c:v>
                </c:pt>
                <c:pt idx="168">
                  <c:v>95.231999999999999</c:v>
                </c:pt>
                <c:pt idx="169">
                  <c:v>94.207999999999998</c:v>
                </c:pt>
                <c:pt idx="170">
                  <c:v>83.968000000000004</c:v>
                </c:pt>
                <c:pt idx="171">
                  <c:v>79.872</c:v>
                </c:pt>
                <c:pt idx="172">
                  <c:v>67.584000000000003</c:v>
                </c:pt>
                <c:pt idx="173">
                  <c:v>47.103999999999999</c:v>
                </c:pt>
                <c:pt idx="174">
                  <c:v>39.936</c:v>
                </c:pt>
                <c:pt idx="175">
                  <c:v>35.840000000000003</c:v>
                </c:pt>
                <c:pt idx="176">
                  <c:v>32.768000000000001</c:v>
                </c:pt>
                <c:pt idx="177">
                  <c:v>24.576000000000001</c:v>
                </c:pt>
                <c:pt idx="178">
                  <c:v>24.576000000000001</c:v>
                </c:pt>
                <c:pt idx="179">
                  <c:v>23.552</c:v>
                </c:pt>
                <c:pt idx="180">
                  <c:v>22.527999999999999</c:v>
                </c:pt>
                <c:pt idx="181">
                  <c:v>22.527999999999999</c:v>
                </c:pt>
                <c:pt idx="182">
                  <c:v>21.504000000000001</c:v>
                </c:pt>
                <c:pt idx="183">
                  <c:v>18.431999999999999</c:v>
                </c:pt>
                <c:pt idx="184">
                  <c:v>15.36</c:v>
                </c:pt>
                <c:pt idx="185">
                  <c:v>11.263999999999999</c:v>
                </c:pt>
                <c:pt idx="186">
                  <c:v>10.24</c:v>
                </c:pt>
                <c:pt idx="187">
                  <c:v>10.24</c:v>
                </c:pt>
                <c:pt idx="188">
                  <c:v>10.956799999999999</c:v>
                </c:pt>
                <c:pt idx="189">
                  <c:v>10.752000000000001</c:v>
                </c:pt>
                <c:pt idx="190">
                  <c:v>11.776</c:v>
                </c:pt>
                <c:pt idx="191">
                  <c:v>11.263999999999999</c:v>
                </c:pt>
                <c:pt idx="192">
                  <c:v>13.004799999999999</c:v>
                </c:pt>
                <c:pt idx="193">
                  <c:v>18.7392</c:v>
                </c:pt>
                <c:pt idx="194">
                  <c:v>20.992000000000001</c:v>
                </c:pt>
                <c:pt idx="195">
                  <c:v>19.456</c:v>
                </c:pt>
                <c:pt idx="196">
                  <c:v>20.684799999999999</c:v>
                </c:pt>
                <c:pt idx="197">
                  <c:v>19.968</c:v>
                </c:pt>
                <c:pt idx="198">
                  <c:v>24.780799999999999</c:v>
                </c:pt>
                <c:pt idx="199">
                  <c:v>21.504000000000001</c:v>
                </c:pt>
                <c:pt idx="200">
                  <c:v>22.527999999999999</c:v>
                </c:pt>
                <c:pt idx="201">
                  <c:v>17.510400000000001</c:v>
                </c:pt>
                <c:pt idx="202">
                  <c:v>14.9504</c:v>
                </c:pt>
                <c:pt idx="203">
                  <c:v>12.492800000000001</c:v>
                </c:pt>
                <c:pt idx="204">
                  <c:v>10.24</c:v>
                </c:pt>
                <c:pt idx="205">
                  <c:v>10.5472</c:v>
                </c:pt>
                <c:pt idx="206">
                  <c:v>10.24</c:v>
                </c:pt>
                <c:pt idx="207">
                  <c:v>8.7040000000000006</c:v>
                </c:pt>
                <c:pt idx="208">
                  <c:v>5.5296000000000003</c:v>
                </c:pt>
                <c:pt idx="209">
                  <c:v>5.2224000000000004</c:v>
                </c:pt>
                <c:pt idx="210">
                  <c:v>5.0175999999999998</c:v>
                </c:pt>
                <c:pt idx="211">
                  <c:v>5.0175999999999998</c:v>
                </c:pt>
                <c:pt idx="212">
                  <c:v>5.12</c:v>
                </c:pt>
                <c:pt idx="213">
                  <c:v>5.0175999999999998</c:v>
                </c:pt>
                <c:pt idx="214">
                  <c:v>4.9151999999999996</c:v>
                </c:pt>
                <c:pt idx="215">
                  <c:v>4.0960000000000001</c:v>
                </c:pt>
                <c:pt idx="216">
                  <c:v>3.7888000000000002</c:v>
                </c:pt>
                <c:pt idx="217">
                  <c:v>4.4032</c:v>
                </c:pt>
                <c:pt idx="218">
                  <c:v>5.5296000000000003</c:v>
                </c:pt>
                <c:pt idx="219">
                  <c:v>6.8608000000000002</c:v>
                </c:pt>
                <c:pt idx="220">
                  <c:v>6.2464000000000004</c:v>
                </c:pt>
                <c:pt idx="221">
                  <c:v>7.4752000000000001</c:v>
                </c:pt>
                <c:pt idx="222">
                  <c:v>6.6559999999999997</c:v>
                </c:pt>
                <c:pt idx="223">
                  <c:v>8.3968000000000007</c:v>
                </c:pt>
                <c:pt idx="224">
                  <c:v>8.7040000000000006</c:v>
                </c:pt>
                <c:pt idx="225">
                  <c:v>8.0896000000000008</c:v>
                </c:pt>
                <c:pt idx="226">
                  <c:v>9.7279999999999998</c:v>
                </c:pt>
                <c:pt idx="227">
                  <c:v>8.0896000000000008</c:v>
                </c:pt>
                <c:pt idx="228">
                  <c:v>7.4752000000000001</c:v>
                </c:pt>
                <c:pt idx="229">
                  <c:v>8.0896000000000008</c:v>
                </c:pt>
                <c:pt idx="230">
                  <c:v>8.7040000000000006</c:v>
                </c:pt>
                <c:pt idx="231">
                  <c:v>8.7040000000000006</c:v>
                </c:pt>
              </c:numCache>
            </c:numRef>
          </c:val>
          <c:smooth val="0"/>
          <c:extLst xmlns:c16r2="http://schemas.microsoft.com/office/drawing/2015/06/chart">
            <c:ext xmlns:c16="http://schemas.microsoft.com/office/drawing/2014/chart" uri="{C3380CC4-5D6E-409C-BE32-E72D297353CC}">
              <c16:uniqueId val="{00000000-4C36-457B-9A2B-AEF922EEE8D3}"/>
            </c:ext>
          </c:extLst>
        </c:ser>
        <c:dLbls>
          <c:showLegendKey val="0"/>
          <c:showVal val="0"/>
          <c:showCatName val="0"/>
          <c:showSerName val="0"/>
          <c:showPercent val="0"/>
          <c:showBubbleSize val="0"/>
        </c:dLbls>
        <c:smooth val="0"/>
        <c:axId val="301520976"/>
        <c:axId val="301527640"/>
      </c:lineChart>
      <c:catAx>
        <c:axId val="301520976"/>
        <c:scaling>
          <c:orientation val="minMax"/>
        </c:scaling>
        <c:delete val="0"/>
        <c:axPos val="b"/>
        <c:numFmt formatCode="0" sourceLinked="0"/>
        <c:majorTickMark val="none"/>
        <c:minorTickMark val="none"/>
        <c:tickLblPos val="nextTo"/>
        <c:spPr>
          <a:noFill/>
          <a:ln w="12700" cap="flat" cmpd="sng" algn="ctr">
            <a:noFill/>
            <a:round/>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301527640"/>
        <c:crossesAt val="0"/>
        <c:auto val="1"/>
        <c:lblAlgn val="ctr"/>
        <c:lblOffset val="100"/>
        <c:tickMarkSkip val="20"/>
        <c:noMultiLvlLbl val="1"/>
      </c:catAx>
      <c:valAx>
        <c:axId val="301527640"/>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crossAx val="301520976"/>
        <c:crosses val="autoZero"/>
        <c:crossBetween val="between"/>
      </c:valAx>
      <c:spPr>
        <a:gradFill flip="none" rotWithShape="1">
          <a:gsLst>
            <a:gs pos="0">
              <a:schemeClr val="accent4">
                <a:lumMod val="20000"/>
                <a:lumOff val="80000"/>
                <a:shade val="30000"/>
                <a:satMod val="115000"/>
              </a:schemeClr>
            </a:gs>
            <a:gs pos="50000">
              <a:schemeClr val="accent4">
                <a:lumMod val="20000"/>
                <a:lumOff val="80000"/>
                <a:shade val="67500"/>
                <a:satMod val="115000"/>
              </a:schemeClr>
            </a:gs>
            <a:gs pos="100000">
              <a:schemeClr val="accent4">
                <a:lumMod val="20000"/>
                <a:lumOff val="80000"/>
                <a:shade val="100000"/>
                <a:satMod val="115000"/>
              </a:schemeClr>
            </a:gs>
          </a:gsLst>
          <a:lin ang="5400000" scaled="1"/>
          <a:tileRect/>
        </a:gradFill>
        <a:ln>
          <a:noFill/>
        </a:ln>
        <a:effectLst/>
      </c:spPr>
    </c:plotArea>
    <c:plotVisOnly val="1"/>
    <c:dispBlanksAs val="gap"/>
    <c:showDLblsOverMax val="0"/>
  </c:chart>
  <c:spPr>
    <a:solidFill>
      <a:schemeClr val="accent1">
        <a:lumMod val="50000"/>
      </a:schemeClr>
    </a:solidFill>
    <a:ln w="9525" cap="flat" cmpd="sng" algn="ctr">
      <a:solidFill>
        <a:schemeClr val="tx1">
          <a:lumMod val="15000"/>
          <a:lumOff val="85000"/>
        </a:schemeClr>
      </a:solid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drawing1.xml><?xml version="1.0" encoding="utf-8"?>
<c:userShapes xmlns:c="http://schemas.openxmlformats.org/drawingml/2006/chart">
  <cdr:relSizeAnchor xmlns:cdr="http://schemas.openxmlformats.org/drawingml/2006/chartDrawing">
    <cdr:from>
      <cdr:x>0.15693</cdr:x>
      <cdr:y>0.12886</cdr:y>
    </cdr:from>
    <cdr:to>
      <cdr:x>0.66645</cdr:x>
      <cdr:y>0.27782</cdr:y>
    </cdr:to>
    <cdr:sp macro="" textlink="">
      <cdr:nvSpPr>
        <cdr:cNvPr id="7" name="TextBox 6"/>
        <cdr:cNvSpPr txBox="1"/>
      </cdr:nvSpPr>
      <cdr:spPr>
        <a:xfrm xmlns:a="http://schemas.openxmlformats.org/drawingml/2006/main">
          <a:off x="925755" y="635988"/>
          <a:ext cx="3005721" cy="735177"/>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none" rtlCol="0"/>
        <a:lstStyle xmlns:a="http://schemas.openxmlformats.org/drawingml/2006/main"/>
        <a:p xmlns:a="http://schemas.openxmlformats.org/drawingml/2006/main">
          <a:r>
            <a:rPr lang="en-US" sz="2800" dirty="0"/>
            <a:t>Intel CPU Trends</a:t>
          </a:r>
        </a:p>
        <a:p xmlns:a="http://schemas.openxmlformats.org/drawingml/2006/main">
          <a:r>
            <a:rPr lang="en-US" sz="1400" dirty="0"/>
            <a:t>(sources: Intel, Wikipedia, K. </a:t>
          </a:r>
          <a:r>
            <a:rPr lang="en-US" sz="1400" dirty="0" err="1"/>
            <a:t>Olukotun</a:t>
          </a:r>
          <a:r>
            <a:rPr lang="en-US" sz="1400" dirty="0"/>
            <a:t>)</a:t>
          </a:r>
        </a:p>
      </cdr:txBody>
    </cdr:sp>
  </cdr:relSizeAnchor>
  <cdr:relSizeAnchor xmlns:cdr="http://schemas.openxmlformats.org/drawingml/2006/chartDrawing">
    <cdr:from>
      <cdr:x>0.17963</cdr:x>
      <cdr:y>0.10952</cdr:y>
    </cdr:from>
    <cdr:to>
      <cdr:x>0.88834</cdr:x>
      <cdr:y>0.78413</cdr:y>
    </cdr:to>
    <cdr:sp macro="" textlink="">
      <cdr:nvSpPr>
        <cdr:cNvPr id="5" name="Freeform 4"/>
        <cdr:cNvSpPr/>
      </cdr:nvSpPr>
      <cdr:spPr>
        <a:xfrm xmlns:a="http://schemas.openxmlformats.org/drawingml/2006/main">
          <a:off x="1219201" y="657225"/>
          <a:ext cx="4810125" cy="4048125"/>
        </a:xfrm>
        <a:custGeom xmlns:a="http://schemas.openxmlformats.org/drawingml/2006/main">
          <a:avLst/>
          <a:gdLst>
            <a:gd name="connsiteX0" fmla="*/ 0 w 4810125"/>
            <a:gd name="connsiteY0" fmla="*/ 4048125 h 4048125"/>
            <a:gd name="connsiteX1" fmla="*/ 923925 w 4810125"/>
            <a:gd name="connsiteY1" fmla="*/ 3152775 h 4048125"/>
            <a:gd name="connsiteX2" fmla="*/ 2219325 w 4810125"/>
            <a:gd name="connsiteY2" fmla="*/ 2181225 h 4048125"/>
            <a:gd name="connsiteX3" fmla="*/ 3438525 w 4810125"/>
            <a:gd name="connsiteY3" fmla="*/ 1190625 h 4048125"/>
            <a:gd name="connsiteX4" fmla="*/ 4333875 w 4810125"/>
            <a:gd name="connsiteY4" fmla="*/ 361950 h 4048125"/>
            <a:gd name="connsiteX5" fmla="*/ 4810125 w 4810125"/>
            <a:gd name="connsiteY5" fmla="*/ 0 h 4048125"/>
            <a:gd name="connsiteX6" fmla="*/ 4810125 w 4810125"/>
            <a:gd name="connsiteY6" fmla="*/ 0 h 404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0125" h="4048125">
              <a:moveTo>
                <a:pt x="0" y="4048125"/>
              </a:moveTo>
              <a:cubicBezTo>
                <a:pt x="277019" y="3756025"/>
                <a:pt x="554038" y="3463925"/>
                <a:pt x="923925" y="3152775"/>
              </a:cubicBezTo>
              <a:cubicBezTo>
                <a:pt x="1293812" y="2841625"/>
                <a:pt x="1800225" y="2508250"/>
                <a:pt x="2219325" y="2181225"/>
              </a:cubicBezTo>
              <a:cubicBezTo>
                <a:pt x="2638425" y="1854200"/>
                <a:pt x="3086100" y="1493837"/>
                <a:pt x="3438525" y="1190625"/>
              </a:cubicBezTo>
              <a:cubicBezTo>
                <a:pt x="3790950" y="887413"/>
                <a:pt x="4105275" y="560387"/>
                <a:pt x="4333875" y="361950"/>
              </a:cubicBezTo>
              <a:cubicBezTo>
                <a:pt x="4562475" y="163512"/>
                <a:pt x="4810125" y="0"/>
                <a:pt x="4810125" y="0"/>
              </a:cubicBezTo>
              <a:lnTo>
                <a:pt x="4810125" y="0"/>
              </a:lnTo>
            </a:path>
          </a:pathLst>
        </a:custGeom>
        <a:noFill xmlns:a="http://schemas.openxmlformats.org/drawingml/2006/main"/>
        <a:ln xmlns:a="http://schemas.openxmlformats.org/drawingml/2006/main">
          <a:solidFill>
            <a:srgbClr val="329048"/>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0.18104</cdr:x>
      <cdr:y>0.44444</cdr:y>
    </cdr:from>
    <cdr:to>
      <cdr:x>0.89115</cdr:x>
      <cdr:y>0.84921</cdr:y>
    </cdr:to>
    <cdr:sp macro="" textlink="">
      <cdr:nvSpPr>
        <cdr:cNvPr id="6" name="Freeform 5"/>
        <cdr:cNvSpPr/>
      </cdr:nvSpPr>
      <cdr:spPr>
        <a:xfrm xmlns:a="http://schemas.openxmlformats.org/drawingml/2006/main">
          <a:off x="1228726" y="2667000"/>
          <a:ext cx="4819650" cy="2428875"/>
        </a:xfrm>
        <a:custGeom xmlns:a="http://schemas.openxmlformats.org/drawingml/2006/main">
          <a:avLst/>
          <a:gdLst>
            <a:gd name="connsiteX0" fmla="*/ 0 w 4819650"/>
            <a:gd name="connsiteY0" fmla="*/ 2428875 h 2428875"/>
            <a:gd name="connsiteX1" fmla="*/ 762000 w 4819650"/>
            <a:gd name="connsiteY1" fmla="*/ 1800225 h 2428875"/>
            <a:gd name="connsiteX2" fmla="*/ 2428875 w 4819650"/>
            <a:gd name="connsiteY2" fmla="*/ 1028700 h 2428875"/>
            <a:gd name="connsiteX3" fmla="*/ 3400425 w 4819650"/>
            <a:gd name="connsiteY3" fmla="*/ 209550 h 2428875"/>
            <a:gd name="connsiteX4" fmla="*/ 3829050 w 4819650"/>
            <a:gd name="connsiteY4" fmla="*/ 85725 h 2428875"/>
            <a:gd name="connsiteX5" fmla="*/ 4819650 w 4819650"/>
            <a:gd name="connsiteY5" fmla="*/ 0 h 2428875"/>
            <a:gd name="connsiteX6" fmla="*/ 4819650 w 4819650"/>
            <a:gd name="connsiteY6" fmla="*/ 0 h 242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650" h="2428875">
              <a:moveTo>
                <a:pt x="0" y="2428875"/>
              </a:moveTo>
              <a:cubicBezTo>
                <a:pt x="178594" y="2231231"/>
                <a:pt x="357188" y="2033587"/>
                <a:pt x="762000" y="1800225"/>
              </a:cubicBezTo>
              <a:cubicBezTo>
                <a:pt x="1166812" y="1566863"/>
                <a:pt x="1989138" y="1293812"/>
                <a:pt x="2428875" y="1028700"/>
              </a:cubicBezTo>
              <a:cubicBezTo>
                <a:pt x="2868612" y="763588"/>
                <a:pt x="3167063" y="366712"/>
                <a:pt x="3400425" y="209550"/>
              </a:cubicBezTo>
              <a:cubicBezTo>
                <a:pt x="3633788" y="52387"/>
                <a:pt x="3592513" y="120650"/>
                <a:pt x="3829050" y="85725"/>
              </a:cubicBezTo>
              <a:cubicBezTo>
                <a:pt x="4065587" y="50800"/>
                <a:pt x="4819650" y="0"/>
                <a:pt x="4819650" y="0"/>
              </a:cubicBezTo>
              <a:lnTo>
                <a:pt x="4819650" y="0"/>
              </a:lnTo>
            </a:path>
          </a:pathLst>
        </a:custGeom>
        <a:noFill xmlns:a="http://schemas.openxmlformats.org/drawingml/2006/main"/>
        <a:ln xmlns:a="http://schemas.openxmlformats.org/drawingml/2006/main">
          <a:solidFill>
            <a:srgbClr val="2D0086"/>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0.42242</cdr:x>
      <cdr:y>0.5976</cdr:y>
    </cdr:from>
    <cdr:to>
      <cdr:x>0.91079</cdr:x>
      <cdr:y>0.80952</cdr:y>
    </cdr:to>
    <cdr:sp macro="" textlink="">
      <cdr:nvSpPr>
        <cdr:cNvPr id="8" name="Freeform 7"/>
        <cdr:cNvSpPr/>
      </cdr:nvSpPr>
      <cdr:spPr>
        <a:xfrm xmlns:a="http://schemas.openxmlformats.org/drawingml/2006/main">
          <a:off x="2867026" y="3586022"/>
          <a:ext cx="3314700" cy="1271728"/>
        </a:xfrm>
        <a:custGeom xmlns:a="http://schemas.openxmlformats.org/drawingml/2006/main">
          <a:avLst/>
          <a:gdLst>
            <a:gd name="connsiteX0" fmla="*/ 0 w 3314700"/>
            <a:gd name="connsiteY0" fmla="*/ 1271728 h 1271728"/>
            <a:gd name="connsiteX1" fmla="*/ 781050 w 3314700"/>
            <a:gd name="connsiteY1" fmla="*/ 919303 h 1271728"/>
            <a:gd name="connsiteX2" fmla="*/ 1695450 w 3314700"/>
            <a:gd name="connsiteY2" fmla="*/ 300178 h 1271728"/>
            <a:gd name="connsiteX3" fmla="*/ 2324100 w 3314700"/>
            <a:gd name="connsiteY3" fmla="*/ 23953 h 1271728"/>
            <a:gd name="connsiteX4" fmla="*/ 3314700 w 3314700"/>
            <a:gd name="connsiteY4" fmla="*/ 14428 h 1271728"/>
            <a:gd name="connsiteX5" fmla="*/ 3314700 w 3314700"/>
            <a:gd name="connsiteY5" fmla="*/ 14428 h 127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4700" h="1271728">
              <a:moveTo>
                <a:pt x="0" y="1271728"/>
              </a:moveTo>
              <a:cubicBezTo>
                <a:pt x="249237" y="1176478"/>
                <a:pt x="498475" y="1081228"/>
                <a:pt x="781050" y="919303"/>
              </a:cubicBezTo>
              <a:cubicBezTo>
                <a:pt x="1063625" y="757378"/>
                <a:pt x="1438275" y="449403"/>
                <a:pt x="1695450" y="300178"/>
              </a:cubicBezTo>
              <a:cubicBezTo>
                <a:pt x="1952625" y="150953"/>
                <a:pt x="2054225" y="71578"/>
                <a:pt x="2324100" y="23953"/>
              </a:cubicBezTo>
              <a:cubicBezTo>
                <a:pt x="2593975" y="-23672"/>
                <a:pt x="3314700" y="14428"/>
                <a:pt x="3314700" y="14428"/>
              </a:cubicBezTo>
              <a:lnTo>
                <a:pt x="3314700" y="14428"/>
              </a:lnTo>
            </a:path>
          </a:pathLst>
        </a:custGeom>
        <a:noFill xmlns:a="http://schemas.openxmlformats.org/drawingml/2006/main"/>
        <a:ln xmlns:a="http://schemas.openxmlformats.org/drawingml/2006/main">
          <a:solidFill>
            <a:srgbClr val="006DF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3289300" cy="457200"/>
          </a:xfrm>
          <a:prstGeom prst="rect">
            <a:avLst/>
          </a:prstGeom>
        </p:spPr>
        <p:txBody>
          <a:bodyPr vert="horz" lIns="91440" tIns="45720" rIns="91440" bIns="45720" rtlCol="0"/>
          <a:lstStyle>
            <a:lvl1pPr algn="l">
              <a:defRPr sz="1200"/>
            </a:lvl1pPr>
          </a:lstStyle>
          <a:p>
            <a:r>
              <a:rPr lang="en-US" dirty="0"/>
              <a:t>Microsoft Dynamics Technical Conference 2016</a:t>
            </a:r>
          </a:p>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2/25/2016 2:31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4163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Dynamics Technical Conference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2/25/2016 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Microsoft Dynamics Technical Conference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817797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2:31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856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64E295-B0F6-4ECD-B1C6-8C8E21D2FE1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Header Placeholder 12"/>
          <p:cNvSpPr>
            <a:spLocks noGrp="1"/>
          </p:cNvSpPr>
          <p:nvPr>
            <p:ph type="hdr" sz="quarter"/>
          </p:nvPr>
        </p:nvSpPr>
        <p:spPr>
          <a:xfrm>
            <a:off x="0" y="0"/>
            <a:ext cx="2971800" cy="45720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4"/>
          <p:cNvSpPr>
            <a:spLocks noGrp="1"/>
          </p:cNvSpPr>
          <p:nvPr>
            <p:ph type="ftr" sz="quarter" idx="4"/>
          </p:nvPr>
        </p:nvSpPr>
        <p:spPr>
          <a:xfrm>
            <a:off x="0" y="8686800"/>
            <a:ext cx="5920740" cy="355964"/>
          </a:xfr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1475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2:31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250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A17D118-1690-458F-B4D2-F9DA5D6F5033}"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91943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2/25/2016 2:31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8151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2/25/2016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745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764152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536832-554E-4168-B051-664A2F68C9E5}"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653778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A4A6A90D-C55B-4BD1-A409-42A9D0B2F447}"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43818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sz="900" dirty="0">
              <a:solidFill>
                <a:schemeClr val="tx1"/>
              </a:soli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0EC1D47-37CC-4AFE-AD48-9589245F9A5A}" type="datetime1">
              <a:rPr lang="en-US" smtClean="0">
                <a:solidFill>
                  <a:prstClr val="black"/>
                </a:solidFill>
              </a:rPr>
              <a:t>2/25/2016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73188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2:31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8266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2/25/2016 2:31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78394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5" Type="http://schemas.openxmlformats.org/officeDocument/2006/relationships/image" Target="../media/image12.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g"/><Relationship Id="rId1" Type="http://schemas.openxmlformats.org/officeDocument/2006/relationships/slideMaster" Target="../slideMasters/slideMaster5.xml"/><Relationship Id="rId5" Type="http://schemas.openxmlformats.org/officeDocument/2006/relationships/image" Target="../media/image12.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8602" t="23183" r="726" b="322"/>
          <a:stretch/>
        </p:blipFill>
        <p:spPr>
          <a:xfrm>
            <a:off x="-1" y="0"/>
            <a:ext cx="12436475" cy="6994525"/>
          </a:xfrm>
          <a:prstGeom prst="rect">
            <a:avLst/>
          </a:prstGeom>
        </p:spPr>
      </p:pic>
      <p:sp>
        <p:nvSpPr>
          <p:cNvPr id="11" name="Rectangle 10"/>
          <p:cNvSpPr/>
          <p:nvPr userDrawn="1"/>
        </p:nvSpPr>
        <p:spPr bwMode="ltGray">
          <a:xfrm>
            <a:off x="0" y="0"/>
            <a:ext cx="4846320" cy="6994525"/>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457200" numCol="1" spcCol="0" rtlCol="0" fromWordArt="0" anchor="b" anchorCtr="0" forceAA="0" compatLnSpc="1">
            <a:prstTxWarp prst="textNoShape">
              <a:avLst/>
            </a:prstTxWarp>
            <a:noAutofit/>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US" sz="2400" b="0" kern="1200" spc="-30" baseline="0" dirty="0">
              <a:gradFill>
                <a:gsLst>
                  <a:gs pos="2917">
                    <a:schemeClr val="bg1"/>
                  </a:gs>
                  <a:gs pos="100000">
                    <a:schemeClr val="bg1"/>
                  </a:gs>
                </a:gsLst>
                <a:lin ang="5400000" scaled="0"/>
              </a:gradFill>
              <a:latin typeface="+mn-lt"/>
              <a:ea typeface="+mn-ea"/>
              <a:cs typeface="+mn-cs"/>
            </a:endParaRPr>
          </a:p>
        </p:txBody>
      </p:sp>
      <p:sp>
        <p:nvSpPr>
          <p:cNvPr id="5" name="Rectangle 4"/>
          <p:cNvSpPr/>
          <p:nvPr userDrawn="1"/>
        </p:nvSpPr>
        <p:spPr bwMode="ltGray">
          <a:xfrm>
            <a:off x="0" y="5565416"/>
            <a:ext cx="4846320" cy="14291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365760" rIns="182880" bIns="365760" numCol="1" spcCol="0" rtlCol="0" fromWordArt="0" anchor="b" anchorCtr="0" forceAA="0" compatLnSpc="1">
            <a:prstTxWarp prst="textNoShape">
              <a:avLst/>
            </a:prstTxWarp>
            <a:spAutoFit/>
          </a:bodyPr>
          <a:lstStyle/>
          <a:p>
            <a:pPr marL="0" marR="0" indent="0" algn="l" defTabSz="932742" rtl="0" eaLnBrk="1" fontAlgn="auto" latinLnBrk="0" hangingPunct="1">
              <a:lnSpc>
                <a:spcPct val="90000"/>
              </a:lnSpc>
              <a:spcBef>
                <a:spcPts val="200"/>
              </a:spcBef>
              <a:spcAft>
                <a:spcPts val="0"/>
              </a:spcAft>
              <a:buClrTx/>
              <a:buSzTx/>
              <a:buFontTx/>
              <a:buNone/>
              <a:tabLst/>
              <a:defRPr/>
            </a:pPr>
            <a:r>
              <a:rPr lang="en-US" sz="2400" b="0" kern="1200" spc="-50" baseline="0" dirty="0">
                <a:gradFill>
                  <a:gsLst>
                    <a:gs pos="2917">
                      <a:schemeClr val="bg1"/>
                    </a:gs>
                    <a:gs pos="100000">
                      <a:schemeClr val="bg1"/>
                    </a:gs>
                  </a:gsLst>
                  <a:lin ang="5400000" scaled="0"/>
                </a:gradFill>
                <a:latin typeface="+mn-lt"/>
                <a:ea typeface="+mn-ea"/>
                <a:cs typeface="+mn-cs"/>
              </a:rPr>
              <a:t>February 23–25, 2016</a:t>
            </a:r>
          </a:p>
          <a:p>
            <a:pPr marL="0" marR="0" indent="0" algn="l" defTabSz="932742" rtl="0" eaLnBrk="1" fontAlgn="auto" latinLnBrk="0" hangingPunct="1">
              <a:lnSpc>
                <a:spcPct val="90000"/>
              </a:lnSpc>
              <a:spcBef>
                <a:spcPts val="200"/>
              </a:spcBef>
              <a:spcAft>
                <a:spcPts val="0"/>
              </a:spcAft>
              <a:buClrTx/>
              <a:buSzTx/>
              <a:buFontTx/>
              <a:buNone/>
              <a:tabLst/>
              <a:defRPr/>
            </a:pPr>
            <a:r>
              <a:rPr lang="en-US" sz="2400" b="0" kern="1200" spc="-50" baseline="0" dirty="0">
                <a:gradFill>
                  <a:gsLst>
                    <a:gs pos="2917">
                      <a:schemeClr val="bg1"/>
                    </a:gs>
                    <a:gs pos="100000">
                      <a:schemeClr val="bg1"/>
                    </a:gs>
                  </a:gsLst>
                  <a:lin ang="5400000" scaled="0"/>
                </a:gradFill>
                <a:latin typeface="+mn-lt"/>
                <a:ea typeface="+mn-ea"/>
                <a:cs typeface="+mn-cs"/>
              </a:rPr>
              <a:t>Seattle, WA</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200" y="479425"/>
            <a:ext cx="1646238" cy="352647"/>
          </a:xfrm>
          <a:prstGeom prst="rect">
            <a:avLst/>
          </a:prstGeom>
        </p:spPr>
      </p:pic>
      <p:pic>
        <p:nvPicPr>
          <p:cNvPr id="8" name="Picture 7"/>
          <p:cNvPicPr>
            <a:picLocks noChangeAspect="1"/>
          </p:cNvPicPr>
          <p:nvPr userDrawn="1"/>
        </p:nvPicPr>
        <p:blipFill>
          <a:blip r:embed="rId4"/>
          <a:stretch>
            <a:fillRect/>
          </a:stretch>
        </p:blipFill>
        <p:spPr bwMode="black">
          <a:xfrm>
            <a:off x="444500" y="2320823"/>
            <a:ext cx="3118104" cy="2831382"/>
          </a:xfrm>
          <a:prstGeom prst="rect">
            <a:avLst/>
          </a:prstGeom>
        </p:spPr>
      </p:pic>
    </p:spTree>
    <p:extLst>
      <p:ext uri="{BB962C8B-B14F-4D97-AF65-F5344CB8AC3E}">
        <p14:creationId xmlns:p14="http://schemas.microsoft.com/office/powerpoint/2010/main" val="302573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6582209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6451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084687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0182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223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13976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70250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6259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918669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5014173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04083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703763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108517"/>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21663299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7302183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9156054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283153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034686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48960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340609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909165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105185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662" t="18280" r="13013" b="8893"/>
          <a:stretch/>
        </p:blipFill>
        <p:spPr>
          <a:xfrm>
            <a:off x="0" y="0"/>
            <a:ext cx="12436475" cy="6994525"/>
          </a:xfrm>
          <a:prstGeom prst="rect">
            <a:avLst/>
          </a:prstGeom>
        </p:spPr>
      </p:pic>
      <p:sp>
        <p:nvSpPr>
          <p:cNvPr id="6" name="Rectangle 5"/>
          <p:cNvSpPr/>
          <p:nvPr userDrawn="1"/>
        </p:nvSpPr>
        <p:spPr bwMode="ltGray">
          <a:xfrm>
            <a:off x="0" y="5783263"/>
            <a:ext cx="6675120" cy="1211262"/>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ltGray">
          <a:xfrm>
            <a:off x="0" y="-1"/>
            <a:ext cx="6675120" cy="5783263"/>
          </a:xfrm>
          <a:prstGeom prst="rect">
            <a:avLst/>
          </a:prstGeom>
          <a:solidFill>
            <a:srgbClr val="0020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11480" rIns="182880" bIns="411480" numCol="1" spcCol="0" rtlCol="0" fromWordArt="0" anchor="ctr" anchorCtr="0" forceAA="0" compatLnSpc="1">
            <a:prstTxWarp prst="textNoShape">
              <a:avLst/>
            </a:prstTxWarp>
            <a:noAutofit/>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US" sz="2400" b="0" kern="1200" spc="-50" baseline="0" dirty="0">
              <a:gradFill>
                <a:gsLst>
                  <a:gs pos="2917">
                    <a:schemeClr val="bg1"/>
                  </a:gs>
                  <a:gs pos="100000">
                    <a:schemeClr val="bg1"/>
                  </a:gs>
                </a:gsLst>
                <a:lin ang="5400000" scaled="0"/>
              </a:gradFill>
              <a:latin typeface="+mn-lt"/>
              <a:ea typeface="+mn-ea"/>
              <a:cs typeface="+mn-cs"/>
            </a:endParaRPr>
          </a:p>
        </p:txBody>
      </p:sp>
      <p:sp>
        <p:nvSpPr>
          <p:cNvPr id="2" name="Title 1"/>
          <p:cNvSpPr>
            <a:spLocks noGrp="1"/>
          </p:cNvSpPr>
          <p:nvPr>
            <p:ph type="title" hasCustomPrompt="1"/>
          </p:nvPr>
        </p:nvSpPr>
        <p:spPr>
          <a:xfrm>
            <a:off x="274639" y="2772601"/>
            <a:ext cx="6126480" cy="1181862"/>
          </a:xfrm>
          <a:noFill/>
        </p:spPr>
        <p:txBody>
          <a:bodyPr tIns="91440" bIns="91440" anchor="b"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6126480"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2525534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568824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083289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17174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5923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l="931" t="25688" r="13110" b="1795"/>
          <a:stretch/>
        </p:blipFill>
        <p:spPr>
          <a:xfrm>
            <a:off x="0" y="0"/>
            <a:ext cx="12436475" cy="6994525"/>
          </a:xfrm>
          <a:prstGeom prst="rect">
            <a:avLst/>
          </a:prstGeom>
        </p:spPr>
      </p:pic>
      <p:sp>
        <p:nvSpPr>
          <p:cNvPr id="7" name="Rectangle 6"/>
          <p:cNvSpPr/>
          <p:nvPr userDrawn="1"/>
        </p:nvSpPr>
        <p:spPr bwMode="ltGray">
          <a:xfrm>
            <a:off x="0" y="5783263"/>
            <a:ext cx="6675120" cy="1211262"/>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ltGray">
          <a:xfrm>
            <a:off x="0" y="-1"/>
            <a:ext cx="6675120" cy="5783263"/>
          </a:xfrm>
          <a:prstGeom prst="rect">
            <a:avLst/>
          </a:prstGeom>
          <a:solidFill>
            <a:srgbClr val="0020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11480" rIns="182880" bIns="411480" numCol="1" spcCol="0" rtlCol="0" fromWordArt="0" anchor="ctr" anchorCtr="0" forceAA="0" compatLnSpc="1">
            <a:prstTxWarp prst="textNoShape">
              <a:avLst/>
            </a:prstTxWarp>
            <a:noAutofit/>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US" sz="2400" b="0" kern="1200" spc="-50" baseline="0" dirty="0">
              <a:gradFill>
                <a:gsLst>
                  <a:gs pos="2917">
                    <a:schemeClr val="bg1"/>
                  </a:gs>
                  <a:gs pos="100000">
                    <a:schemeClr val="bg1"/>
                  </a:gs>
                </a:gsLst>
                <a:lin ang="5400000" scaled="0"/>
              </a:gradFill>
              <a:latin typeface="+mn-lt"/>
              <a:ea typeface="+mn-ea"/>
              <a:cs typeface="+mn-cs"/>
            </a:endParaRPr>
          </a:p>
        </p:txBody>
      </p:sp>
      <p:sp>
        <p:nvSpPr>
          <p:cNvPr id="2" name="Title 1"/>
          <p:cNvSpPr>
            <a:spLocks noGrp="1"/>
          </p:cNvSpPr>
          <p:nvPr>
            <p:ph type="title" hasCustomPrompt="1"/>
          </p:nvPr>
        </p:nvSpPr>
        <p:spPr>
          <a:xfrm>
            <a:off x="274639" y="2772601"/>
            <a:ext cx="6126480"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2"/>
          <a:stretch>
            <a:fillRect/>
          </a:stretch>
        </p:blipFill>
        <p:spPr bwMode="black">
          <a:xfrm>
            <a:off x="7589838" y="6320552"/>
            <a:ext cx="4389437" cy="260271"/>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bwMode="black">
          <a:xfrm>
            <a:off x="7589838" y="6320552"/>
            <a:ext cx="4389437" cy="260271"/>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stretch>
            <a:fillRect/>
          </a:stretch>
        </p:blipFill>
        <p:spPr bwMode="black">
          <a:xfrm>
            <a:off x="7589838" y="6320552"/>
            <a:ext cx="4389437" cy="260271"/>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450" t="18147" r="4804" b="1923"/>
          <a:stretch/>
        </p:blipFill>
        <p:spPr>
          <a:xfrm>
            <a:off x="-1" y="0"/>
            <a:ext cx="12436475" cy="6994525"/>
          </a:xfrm>
          <a:prstGeom prst="rect">
            <a:avLst/>
          </a:prstGeom>
        </p:spPr>
      </p:pic>
      <p:sp>
        <p:nvSpPr>
          <p:cNvPr id="2" name="Rectangle 1"/>
          <p:cNvSpPr/>
          <p:nvPr userDrawn="1"/>
        </p:nvSpPr>
        <p:spPr bwMode="ltGray">
          <a:xfrm>
            <a:off x="0" y="3954464"/>
            <a:ext cx="6675120" cy="3040062"/>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ltGray">
          <a:xfrm>
            <a:off x="0" y="0"/>
            <a:ext cx="6675120" cy="3954463"/>
          </a:xfrm>
          <a:prstGeom prst="rect">
            <a:avLst/>
          </a:prstGeom>
          <a:solidFill>
            <a:srgbClr val="002051">
              <a:alpha val="8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11480" rIns="182880" bIns="411480" numCol="1" spcCol="0" rtlCol="0" fromWordArt="0" anchor="ctr" anchorCtr="0" forceAA="0" compatLnSpc="1">
            <a:prstTxWarp prst="textNoShape">
              <a:avLst/>
            </a:prstTxWarp>
            <a:noAutofit/>
          </a:bodyPr>
          <a:lstStyle/>
          <a:p>
            <a:pPr marL="0" marR="0" indent="0" algn="l" defTabSz="932742" rtl="0" eaLnBrk="1" fontAlgn="auto" latinLnBrk="0" hangingPunct="1">
              <a:lnSpc>
                <a:spcPct val="90000"/>
              </a:lnSpc>
              <a:spcBef>
                <a:spcPts val="0"/>
              </a:spcBef>
              <a:spcAft>
                <a:spcPts val="600"/>
              </a:spcAft>
              <a:buClrTx/>
              <a:buSzTx/>
              <a:buFontTx/>
              <a:buNone/>
              <a:tabLst/>
              <a:defRPr/>
            </a:pPr>
            <a:endParaRPr lang="en-US" sz="2400" b="0" kern="1200" spc="-50" baseline="0" dirty="0">
              <a:gradFill>
                <a:gsLst>
                  <a:gs pos="2917">
                    <a:schemeClr val="bg1"/>
                  </a:gs>
                  <a:gs pos="100000">
                    <a:schemeClr val="bg1"/>
                  </a:gs>
                </a:gsLst>
                <a:lin ang="5400000" scaled="0"/>
              </a:gradFill>
              <a:latin typeface="+mn-lt"/>
              <a:ea typeface="+mn-ea"/>
              <a:cs typeface="+mn-cs"/>
            </a:endParaRPr>
          </a:p>
        </p:txBody>
      </p:sp>
      <p:sp>
        <p:nvSpPr>
          <p:cNvPr id="9" name="Title 1"/>
          <p:cNvSpPr>
            <a:spLocks noGrp="1"/>
          </p:cNvSpPr>
          <p:nvPr>
            <p:ph type="title" hasCustomPrompt="1"/>
          </p:nvPr>
        </p:nvSpPr>
        <p:spPr bwMode="auto">
          <a:xfrm>
            <a:off x="274702" y="1874520"/>
            <a:ext cx="6126480" cy="1828800"/>
          </a:xfrm>
          <a:noFill/>
        </p:spPr>
        <p:txBody>
          <a:bodyPr lIns="146304" tIns="91440" rIns="146304" bIns="91440" anchor="b"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171431"/>
            <a:ext cx="6126480" cy="1611832"/>
          </a:xfrm>
        </p:spPr>
        <p:txBody>
          <a:bodyPr lIns="182880" tIns="146304" rIns="182880" bIns="146304">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200" y="6229940"/>
            <a:ext cx="1343465" cy="287789"/>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a:t>
            </a:r>
            <a:r>
              <a:rPr lang="en-US" sz="700" baseline="0" dirty="0">
                <a:gradFill>
                  <a:gsLst>
                    <a:gs pos="0">
                      <a:schemeClr val="tx1"/>
                    </a:gs>
                    <a:gs pos="100000">
                      <a:schemeClr val="tx1"/>
                    </a:gs>
                  </a:gsLst>
                  <a:lin ang="5400000" scaled="0"/>
                </a:gradFill>
                <a:cs typeface="Segoe UI" pitchFamily="34" charset="0"/>
              </a:rPr>
              <a:t>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1B4D74-9AAD-4B78-933F-D533B5F86A0F}" type="datetime1">
              <a:rPr lang="en-US" smtClean="0"/>
              <a:t>2/25/2016</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9333F251-B230-40C6-A4BC-42E578BA3426}" type="slidenum">
              <a:rPr lang="en-US" smtClean="0"/>
              <a:t>‹#›</a:t>
            </a:fld>
            <a:endParaRPr lang="en-US"/>
          </a:p>
        </p:txBody>
      </p:sp>
    </p:spTree>
    <p:extLst>
      <p:ext uri="{BB962C8B-B14F-4D97-AF65-F5344CB8AC3E}">
        <p14:creationId xmlns:p14="http://schemas.microsoft.com/office/powerpoint/2010/main" val="3758550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4" name="Rectangle 3"/>
          <p:cNvSpPr/>
          <p:nvPr/>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60" tIns="38834" rIns="77660" bIns="38834" numCol="1" rtlCol="0" anchor="ctr" anchorCtr="0" compatLnSpc="1">
            <a:prstTxWarp prst="textNoShape">
              <a:avLst/>
            </a:prstTxWarp>
          </a:bodyPr>
          <a:lstStyle/>
          <a:p>
            <a:pPr algn="ctr" defTabSz="776311"/>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60" tIns="38834" rIns="77660" bIns="38834" numCol="1" rtlCol="0" anchor="ctr" anchorCtr="0" compatLnSpc="1">
            <a:prstTxWarp prst="textNoShape">
              <a:avLst/>
            </a:prstTxWarp>
          </a:bodyPr>
          <a:lstStyle/>
          <a:p>
            <a:pPr algn="ctr" defTabSz="776311"/>
            <a:endParaRPr lang="en-US" sz="1785"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665903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11320462" cy="1097302"/>
          </a:xfrm>
        </p:spPr>
        <p:txBody>
          <a:bodyPr lIns="146304" tIns="91440" rIns="146304" bIns="91440"/>
          <a:lstStyle>
            <a:lvl1pPr>
              <a:lnSpc>
                <a:spcPts val="6299"/>
              </a:lnSpc>
              <a:defRPr sz="5799"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endParaRPr>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15739683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mp; 2-color Non-bulleted text">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21824" y="1620545"/>
            <a:ext cx="5260826" cy="1608710"/>
          </a:xfrm>
        </p:spPr>
        <p:txBody>
          <a:bodyPr wrap="square">
            <a:spAutoFit/>
          </a:bodyPr>
          <a:lstStyle>
            <a:lvl1pPr marL="0" indent="0">
              <a:buNone/>
              <a:defRPr sz="2720">
                <a:solidFill>
                  <a:schemeClr val="accent1"/>
                </a:solidFill>
              </a:defRPr>
            </a:lvl1pPr>
            <a:lvl2pPr marL="157596" indent="-157596">
              <a:buClr>
                <a:schemeClr val="tx1"/>
              </a:buClr>
              <a:buFont typeface="Arial" panose="020B0604020202020204" pitchFamily="34" charset="0"/>
              <a:buChar char="•"/>
              <a:defRPr sz="1904"/>
            </a:lvl2pPr>
            <a:lvl3pPr marL="461740" indent="-233155">
              <a:buClr>
                <a:schemeClr val="tx1"/>
              </a:buClr>
              <a:buFont typeface="Arial" panose="020B0604020202020204" pitchFamily="34" charset="0"/>
              <a:buChar char="•"/>
              <a:defRPr sz="1428"/>
            </a:lvl3pPr>
            <a:lvl4pPr marL="690325" indent="-233155">
              <a:buClr>
                <a:schemeClr val="tx1"/>
              </a:buClr>
              <a:buFont typeface="Arial" panose="020B0604020202020204" pitchFamily="34" charset="0"/>
              <a:buChar char="•"/>
              <a:defRPr sz="1428"/>
            </a:lvl4pPr>
            <a:lvl5pPr marL="918910" indent="-233155">
              <a:buClr>
                <a:schemeClr val="tx1"/>
              </a:buClr>
              <a:buFont typeface="Arial" panose="020B0604020202020204" pitchFamily="34" charset="0"/>
              <a:buChar char="•"/>
              <a:defRPr sz="142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1"/>
          </p:nvPr>
        </p:nvSpPr>
        <p:spPr>
          <a:xfrm>
            <a:off x="621824" y="1154962"/>
            <a:ext cx="11192828" cy="790122"/>
          </a:xfrm>
        </p:spPr>
        <p:txBody>
          <a:bodyPr>
            <a:normAutofit/>
          </a:bodyPr>
          <a:lstStyle>
            <a:lvl1pPr>
              <a:defRPr sz="2176"/>
            </a:lvl1pPr>
          </a:lstStyle>
          <a:p>
            <a:pPr lvl="0"/>
            <a:r>
              <a:rPr lang="en-US" dirty="0"/>
              <a:t>Edit Master text styles</a:t>
            </a:r>
          </a:p>
        </p:txBody>
      </p:sp>
    </p:spTree>
    <p:extLst>
      <p:ext uri="{BB962C8B-B14F-4D97-AF65-F5344CB8AC3E}">
        <p14:creationId xmlns:p14="http://schemas.microsoft.com/office/powerpoint/2010/main" val="284274643"/>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latin typeface="Calibri" pitchFamily="34" charset="0"/>
              </a:rPr>
              <a:pPr/>
              <a:t>‹#›</a:t>
            </a:fld>
            <a:endParaRPr lang="en-US" altLang="en-US" sz="1428">
              <a:latin typeface="Calibri" pitchFamily="34" charset="0"/>
            </a:endParaRPr>
          </a:p>
        </p:txBody>
      </p:sp>
      <p:sp>
        <p:nvSpPr>
          <p:cNvPr id="2" name="Title 1"/>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8144928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141464" cy="1323471"/>
          </a:xfrm>
          <a:prstGeom prst="rect">
            <a:avLst/>
          </a:prstGeom>
        </p:spPr>
      </p:pic>
    </p:spTree>
    <p:extLst>
      <p:ext uri="{BB962C8B-B14F-4D97-AF65-F5344CB8AC3E}">
        <p14:creationId xmlns:p14="http://schemas.microsoft.com/office/powerpoint/2010/main" val="77253094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22876276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8504239" y="29686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13948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0455921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5132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78373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36413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5142621" y="6697627"/>
            <a:ext cx="2151230"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a:t>
            </a:r>
          </a:p>
        </p:txBody>
      </p:sp>
    </p:spTree>
    <p:extLst>
      <p:ext uri="{BB962C8B-B14F-4D97-AF65-F5344CB8AC3E}">
        <p14:creationId xmlns:p14="http://schemas.microsoft.com/office/powerpoint/2010/main" val="3152624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20416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218375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2246971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8097159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935667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4256904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84616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159576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6681285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965456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73124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29022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194116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12957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75013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087525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091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6592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161229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863949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26480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433868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60543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14788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986148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68396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6338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614406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228673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450703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778736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0631599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634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1676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0618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533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02563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3849531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812486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5672" y="6149341"/>
            <a:ext cx="1702251" cy="365760"/>
          </a:xfrm>
          <a:prstGeom prst="rect">
            <a:avLst/>
          </a:prstGeom>
        </p:spPr>
      </p:pic>
    </p:spTree>
    <p:extLst>
      <p:ext uri="{BB962C8B-B14F-4D97-AF65-F5344CB8AC3E}">
        <p14:creationId xmlns:p14="http://schemas.microsoft.com/office/powerpoint/2010/main" val="37804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201" y="6149341"/>
            <a:ext cx="1707455" cy="365760"/>
          </a:xfrm>
          <a:prstGeom prst="rect">
            <a:avLst/>
          </a:prstGeom>
        </p:spPr>
      </p:pic>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590708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3688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273577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82107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035254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980628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52839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5298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4083545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721225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314186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203386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046865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11755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69226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9476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31018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915104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283137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35725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78"/>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39"/>
            <a:endParaRPr lang="en-US" sz="1836" dirty="0">
              <a:solidFill>
                <a:srgbClr val="FFFFFF"/>
              </a:solidFill>
            </a:endParaRPr>
          </a:p>
        </p:txBody>
      </p:sp>
    </p:spTree>
    <p:extLst>
      <p:ext uri="{BB962C8B-B14F-4D97-AF65-F5344CB8AC3E}">
        <p14:creationId xmlns:p14="http://schemas.microsoft.com/office/powerpoint/2010/main" val="18254972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101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1"/>
            <a:ext cx="1552931" cy="332660"/>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9280" y="493940"/>
            <a:ext cx="7141464" cy="1323471"/>
          </a:xfrm>
          <a:prstGeom prst="rect">
            <a:avLst/>
          </a:prstGeom>
        </p:spPr>
      </p:pic>
    </p:spTree>
    <p:extLst>
      <p:ext uri="{BB962C8B-B14F-4D97-AF65-F5344CB8AC3E}">
        <p14:creationId xmlns:p14="http://schemas.microsoft.com/office/powerpoint/2010/main" val="394212662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image" Target="../media/image1.png"/><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image" Target="NUL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png"/><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4.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image" Target="../media/image1.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1" r:id="rId1"/>
    <p:sldLayoutId id="2147484268"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249" r:id="rId12"/>
    <p:sldLayoutId id="2147484250" r:id="rId13"/>
    <p:sldLayoutId id="2147484251" r:id="rId14"/>
    <p:sldLayoutId id="2147484252" r:id="rId15"/>
    <p:sldLayoutId id="2147484253" r:id="rId16"/>
    <p:sldLayoutId id="2147484256" r:id="rId17"/>
    <p:sldLayoutId id="2147484257" r:id="rId18"/>
    <p:sldLayoutId id="2147484258" r:id="rId19"/>
    <p:sldLayoutId id="2147484259" r:id="rId20"/>
    <p:sldLayoutId id="2147484260" r:id="rId21"/>
    <p:sldLayoutId id="2147484299" r:id="rId22"/>
    <p:sldLayoutId id="2147484263" r:id="rId23"/>
    <p:sldLayoutId id="2147484302" r:id="rId24"/>
    <p:sldLayoutId id="2147484305" r:id="rId25"/>
    <p:sldLayoutId id="2147484306" r:id="rId26"/>
    <p:sldLayoutId id="2147484407" r:id="rId27"/>
    <p:sldLayoutId id="2147484408"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2969164"/>
      </p:ext>
    </p:extLst>
  </p:cSld>
  <p:clrMap bg1="dk1" tx1="lt1" bg2="dk2" tx2="lt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 id="2147484319" r:id="rId12"/>
    <p:sldLayoutId id="2147484320" r:id="rId13"/>
    <p:sldLayoutId id="2147484321" r:id="rId14"/>
    <p:sldLayoutId id="2147484322" r:id="rId15"/>
    <p:sldLayoutId id="2147484323" r:id="rId16"/>
    <p:sldLayoutId id="2147484324" r:id="rId17"/>
    <p:sldLayoutId id="2147484325" r:id="rId18"/>
    <p:sldLayoutId id="2147484326" r:id="rId19"/>
    <p:sldLayoutId id="2147484327" r:id="rId20"/>
    <p:sldLayoutId id="2147484328" r:id="rId21"/>
    <p:sldLayoutId id="2147484329" r:id="rId22"/>
    <p:sldLayoutId id="2147484330" r:id="rId23"/>
    <p:sldLayoutId id="2147484331" r:id="rId24"/>
    <p:sldLayoutId id="2147484332" r:id="rId25"/>
    <p:sldLayoutId id="2147484333" r:id="rId26"/>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392590591"/>
      </p:ext>
    </p:extLst>
  </p:cSld>
  <p:clrMap bg1="dk1" tx1="lt1" bg2="dk2" tx2="lt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 id="2147484347" r:id="rId13"/>
    <p:sldLayoutId id="2147484348" r:id="rId14"/>
    <p:sldLayoutId id="2147484349" r:id="rId15"/>
    <p:sldLayoutId id="2147484350" r:id="rId16"/>
    <p:sldLayoutId id="2147484351" r:id="rId17"/>
    <p:sldLayoutId id="2147484352" r:id="rId18"/>
    <p:sldLayoutId id="2147484353" r:id="rId19"/>
    <p:sldLayoutId id="2147484354" r:id="rId20"/>
    <p:sldLayoutId id="2147484355"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974949"/>
      </p:ext>
    </p:extLst>
  </p:cSld>
  <p:clrMap bg1="dk1" tx1="lt1" bg2="dk2" tx2="lt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 id="2147484368" r:id="rId12"/>
    <p:sldLayoutId id="2147484369" r:id="rId13"/>
    <p:sldLayoutId id="2147484370" r:id="rId14"/>
    <p:sldLayoutId id="2147484371" r:id="rId15"/>
    <p:sldLayoutId id="2147484372" r:id="rId16"/>
    <p:sldLayoutId id="2147484373" r:id="rId17"/>
    <p:sldLayoutId id="2147484374" r:id="rId18"/>
    <p:sldLayoutId id="2147484375" r:id="rId19"/>
    <p:sldLayoutId id="2147484376" r:id="rId20"/>
    <p:sldLayoutId id="2147484377" r:id="rId21"/>
    <p:sldLayoutId id="2147484378" r:id="rId22"/>
    <p:sldLayoutId id="2147484379"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1019194828"/>
      </p:ext>
    </p:extLst>
  </p:cSld>
  <p:clrMap bg1="dk1" tx1="lt1" bg2="dk2" tx2="lt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 id="2147484396" r:id="rId16"/>
    <p:sldLayoutId id="2147484397" r:id="rId17"/>
    <p:sldLayoutId id="2147484398" r:id="rId18"/>
    <p:sldLayoutId id="2147484399" r:id="rId19"/>
    <p:sldLayoutId id="2147484400" r:id="rId20"/>
    <p:sldLayoutId id="2147484401" r:id="rId21"/>
    <p:sldLayoutId id="2147484402" r:id="rId22"/>
    <p:sldLayoutId id="2147484403" r:id="rId23"/>
    <p:sldLayoutId id="2147484404" r:id="rId24"/>
    <p:sldLayoutId id="2147484405" r:id="rId25"/>
    <p:sldLayoutId id="2147484406" r:id="rId26"/>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7.wmf"/><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slideLayout" Target="../slideLayouts/slideLayout26.xml"/><Relationship Id="rId7" Type="http://schemas.openxmlformats.org/officeDocument/2006/relationships/image" Target="../media/image31.png"/><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emf"/><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5.emf"/><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35.emf"/><Relationship Id="rId4" Type="http://schemas.microsoft.com/office/2007/relationships/hdphoto" Target="../media/hdphoto3.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47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8217" y="203904"/>
            <a:ext cx="10724938" cy="655862"/>
          </a:xfrm>
        </p:spPr>
        <p:txBody>
          <a:bodyPr>
            <a:normAutofit fontScale="90000"/>
          </a:bodyPr>
          <a:lstStyle/>
          <a:p>
            <a:r>
              <a:rPr lang="en-US" dirty="0">
                <a:latin typeface="Segoe UI Light" panose="020B0502040204020203" pitchFamily="34" charset="0"/>
                <a:cs typeface="Segoe UI Light" panose="020B0502040204020203" pitchFamily="34" charset="0"/>
              </a:rPr>
              <a:t>Elastic database pools</a:t>
            </a:r>
          </a:p>
        </p:txBody>
      </p:sp>
      <p:sp>
        <p:nvSpPr>
          <p:cNvPr id="9" name="Title 3"/>
          <p:cNvSpPr>
            <a:spLocks noGrp="1"/>
          </p:cNvSpPr>
          <p:nvPr>
            <p:ph type="body" sz="quarter" idx="11"/>
          </p:nvPr>
        </p:nvSpPr>
        <p:spPr>
          <a:xfrm>
            <a:off x="625395" y="1007206"/>
            <a:ext cx="10425091" cy="3445317"/>
          </a:xfrm>
        </p:spPr>
        <p:txBody>
          <a:bodyPr>
            <a:normAutofit/>
          </a:bodyPr>
          <a:lstStyle/>
          <a:p>
            <a:r>
              <a:rPr lang="en-US" sz="2448" dirty="0">
                <a:latin typeface="Segoe UI Light" panose="020B0502040204020203" pitchFamily="34" charset="0"/>
                <a:cs typeface="Segoe UI Light" panose="020B0502040204020203" pitchFamily="34" charset="0"/>
              </a:rPr>
              <a:t>Share resources dynamically among databases on the same server/pool</a:t>
            </a:r>
          </a:p>
          <a:p>
            <a:r>
              <a:rPr lang="en-US" sz="2448" dirty="0">
                <a:latin typeface="Segoe UI Light" panose="020B0502040204020203" pitchFamily="34" charset="0"/>
                <a:cs typeface="Segoe UI Light" panose="020B0502040204020203" pitchFamily="34" charset="0"/>
              </a:rPr>
              <a:t>Customer-managed over-provisioning makes pools cost-effective for unpredictable, sporadic workloads</a:t>
            </a:r>
          </a:p>
          <a:p>
            <a:pPr lvl="2"/>
            <a:r>
              <a:rPr lang="en-US" sz="1632" dirty="0">
                <a:latin typeface="Segoe UI Light" panose="020B0502040204020203" pitchFamily="34" charset="0"/>
                <a:cs typeface="Segoe UI Light" panose="020B0502040204020203" pitchFamily="34" charset="0"/>
              </a:rPr>
              <a:t>Well-matched to many database-per-tenant SaaS workloads</a:t>
            </a:r>
          </a:p>
          <a:p>
            <a:r>
              <a:rPr lang="en-US" sz="2448" dirty="0">
                <a:latin typeface="Segoe UI Light" panose="020B0502040204020203" pitchFamily="34" charset="0"/>
                <a:cs typeface="Segoe UI Light" panose="020B0502040204020203" pitchFamily="34" charset="0"/>
              </a:rPr>
              <a:t>Basic, Standard, and Premium tiers</a:t>
            </a:r>
          </a:p>
          <a:p>
            <a:r>
              <a:rPr lang="en-US" sz="2448" dirty="0">
                <a:latin typeface="Segoe UI Light" panose="020B0502040204020203" pitchFamily="34" charset="0"/>
                <a:cs typeface="Segoe UI Light" panose="020B0502040204020203" pitchFamily="34" charset="0"/>
              </a:rPr>
              <a:t>Databases can burst to the same level as isolated DBs in the same tier </a:t>
            </a:r>
          </a:p>
          <a:p>
            <a:r>
              <a:rPr lang="en-US" sz="2448" dirty="0">
                <a:latin typeface="Segoe UI Light" panose="020B0502040204020203" pitchFamily="34" charset="0"/>
                <a:cs typeface="Segoe UI Light" panose="020B0502040204020203" pitchFamily="34" charset="0"/>
              </a:rPr>
              <a:t>Pool size is scaled to support aggregate workload</a:t>
            </a:r>
          </a:p>
          <a:p>
            <a:pPr lvl="0"/>
            <a:r>
              <a:rPr lang="en-US" sz="2448"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Hourly billing for the pool based on pool size and DB count</a:t>
            </a:r>
          </a:p>
        </p:txBody>
      </p:sp>
      <p:grpSp>
        <p:nvGrpSpPr>
          <p:cNvPr id="702" name="Group 701"/>
          <p:cNvGrpSpPr/>
          <p:nvPr/>
        </p:nvGrpSpPr>
        <p:grpSpPr>
          <a:xfrm>
            <a:off x="4496136" y="5793770"/>
            <a:ext cx="7740195" cy="293559"/>
            <a:chOff x="4131411" y="5751738"/>
            <a:chExt cx="7742391" cy="260124"/>
          </a:xfrm>
        </p:grpSpPr>
        <p:sp>
          <p:nvSpPr>
            <p:cNvPr id="703" name="Rectangle 702"/>
            <p:cNvSpPr/>
            <p:nvPr/>
          </p:nvSpPr>
          <p:spPr bwMode="auto">
            <a:xfrm>
              <a:off x="6102696"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04" name="Rectangle 703"/>
            <p:cNvSpPr/>
            <p:nvPr/>
          </p:nvSpPr>
          <p:spPr bwMode="auto">
            <a:xfrm>
              <a:off x="8111579"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05" name="Rectangle 704"/>
            <p:cNvSpPr/>
            <p:nvPr/>
          </p:nvSpPr>
          <p:spPr bwMode="auto">
            <a:xfrm>
              <a:off x="10149783"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06" name="Rectangle 705"/>
            <p:cNvSpPr/>
            <p:nvPr/>
          </p:nvSpPr>
          <p:spPr bwMode="auto">
            <a:xfrm>
              <a:off x="4131411" y="5751738"/>
              <a:ext cx="1724019" cy="260124"/>
            </a:xfrm>
            <a:prstGeom prst="rect">
              <a:avLst/>
            </a:prstGeom>
            <a:solidFill>
              <a:srgbClr val="0078D7">
                <a:lumMod val="20000"/>
                <a:lumOff val="80000"/>
              </a:srgbClr>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gradFill>
                  <a:gsLst>
                    <a:gs pos="0">
                      <a:srgbClr val="FFFFFF"/>
                    </a:gs>
                    <a:gs pos="100000">
                      <a:srgbClr val="FFFFFF"/>
                    </a:gs>
                  </a:gsLst>
                  <a:lin ang="5400000" scaled="0"/>
                </a:gradFill>
                <a:latin typeface="Segoe UI Light" panose="020B0502040204020203" pitchFamily="34" charset="0"/>
                <a:ea typeface="Segoe UI" panose="020B0502040204020203" pitchFamily="34" charset="0"/>
                <a:cs typeface="Segoe UI Light" panose="020B0502040204020203" pitchFamily="34" charset="0"/>
              </a:endParaRPr>
            </a:p>
          </p:txBody>
        </p:sp>
      </p:grpSp>
      <p:sp>
        <p:nvSpPr>
          <p:cNvPr id="707" name="Rectangle 706"/>
          <p:cNvSpPr/>
          <p:nvPr/>
        </p:nvSpPr>
        <p:spPr bwMode="auto">
          <a:xfrm>
            <a:off x="4496136" y="5544305"/>
            <a:ext cx="1719123" cy="520100"/>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B050"/>
              </a:soli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08" name="Rectangle 707"/>
          <p:cNvSpPr/>
          <p:nvPr/>
        </p:nvSpPr>
        <p:spPr bwMode="auto">
          <a:xfrm>
            <a:off x="10491437" y="2354588"/>
            <a:ext cx="1719123" cy="3709818"/>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B050"/>
              </a:soli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09" name="TextBox 708"/>
          <p:cNvSpPr txBox="1"/>
          <p:nvPr/>
        </p:nvSpPr>
        <p:spPr>
          <a:xfrm>
            <a:off x="4903497" y="6011148"/>
            <a:ext cx="751796" cy="549642"/>
          </a:xfrm>
          <a:prstGeom prst="rect">
            <a:avLst/>
          </a:prstGeom>
          <a:noFill/>
        </p:spPr>
        <p:txBody>
          <a:bodyPr wrap="none" lIns="182828" tIns="146262" rIns="182828" bIns="146262" rtlCol="0">
            <a:spAutoFit/>
          </a:bodyPr>
          <a:lstStyle/>
          <a:p>
            <a:pPr algn="ctr" defTabSz="914049">
              <a:lnSpc>
                <a:spcPct val="90000"/>
              </a:lnSpc>
              <a:spcAft>
                <a:spcPts val="600"/>
              </a:spcAft>
              <a:defRPr/>
            </a:pPr>
            <a:r>
              <a:rPr lang="en-US" sz="1836" kern="0" dirty="0">
                <a:latin typeface="Segoe UI Light" panose="020B0502040204020203" pitchFamily="34" charset="0"/>
                <a:cs typeface="Segoe UI Light" panose="020B0502040204020203" pitchFamily="34" charset="0"/>
              </a:rPr>
              <a:t>200</a:t>
            </a:r>
          </a:p>
        </p:txBody>
      </p:sp>
      <p:sp>
        <p:nvSpPr>
          <p:cNvPr id="710" name="TextBox 709"/>
          <p:cNvSpPr txBox="1"/>
          <p:nvPr/>
        </p:nvSpPr>
        <p:spPr>
          <a:xfrm>
            <a:off x="10907232" y="6011148"/>
            <a:ext cx="827003" cy="554679"/>
          </a:xfrm>
          <a:prstGeom prst="rect">
            <a:avLst/>
          </a:prstGeom>
          <a:noFill/>
        </p:spPr>
        <p:txBody>
          <a:bodyPr wrap="none" lIns="182828" tIns="146262" rIns="182828" bIns="146262" rtlCol="0">
            <a:spAutoFit/>
          </a:bodyPr>
          <a:lstStyle/>
          <a:p>
            <a:pPr algn="ctr" defTabSz="914049">
              <a:lnSpc>
                <a:spcPct val="90000"/>
              </a:lnSpc>
              <a:spcAft>
                <a:spcPts val="600"/>
              </a:spcAft>
              <a:defRPr/>
            </a:pPr>
            <a:r>
              <a:rPr lang="en-US" sz="1836" kern="0" dirty="0">
                <a:latin typeface="Segoe UI Light" panose="020B0502040204020203" pitchFamily="34" charset="0"/>
                <a:cs typeface="Segoe UI Light" panose="020B0502040204020203" pitchFamily="34" charset="0"/>
              </a:rPr>
              <a:t>1200</a:t>
            </a:r>
          </a:p>
        </p:txBody>
      </p:sp>
      <p:sp>
        <p:nvSpPr>
          <p:cNvPr id="711" name="TextBox 710"/>
          <p:cNvSpPr txBox="1"/>
          <p:nvPr/>
        </p:nvSpPr>
        <p:spPr>
          <a:xfrm>
            <a:off x="3046009" y="6011148"/>
            <a:ext cx="1296785" cy="521391"/>
          </a:xfrm>
          <a:prstGeom prst="rect">
            <a:avLst/>
          </a:prstGeom>
          <a:noFill/>
        </p:spPr>
        <p:txBody>
          <a:bodyPr wrap="square" lIns="182828" tIns="146262" rIns="182828" bIns="146262" rtlCol="0">
            <a:spAutoFit/>
          </a:bodyPr>
          <a:lstStyle/>
          <a:p>
            <a:pPr defTabSz="914049">
              <a:lnSpc>
                <a:spcPct val="90000"/>
              </a:lnSpc>
              <a:spcAft>
                <a:spcPts val="600"/>
              </a:spcAft>
              <a:defRPr/>
            </a:pPr>
            <a:r>
              <a:rPr lang="en-US" sz="1632" kern="0" dirty="0" err="1">
                <a:latin typeface="Segoe UI Light" panose="020B0502040204020203" pitchFamily="34" charset="0"/>
                <a:cs typeface="Segoe UI Light" panose="020B0502040204020203" pitchFamily="34" charset="0"/>
              </a:rPr>
              <a:t>eDTUs</a:t>
            </a:r>
            <a:endParaRPr lang="en-US" sz="1632" kern="0" dirty="0">
              <a:latin typeface="Segoe UI Light" panose="020B0502040204020203" pitchFamily="34" charset="0"/>
              <a:cs typeface="Segoe UI Light" panose="020B0502040204020203" pitchFamily="34" charset="0"/>
            </a:endParaRPr>
          </a:p>
        </p:txBody>
      </p:sp>
      <p:sp>
        <p:nvSpPr>
          <p:cNvPr id="712" name="Rectangle 711"/>
          <p:cNvSpPr/>
          <p:nvPr/>
        </p:nvSpPr>
        <p:spPr bwMode="auto">
          <a:xfrm>
            <a:off x="6464184" y="4966223"/>
            <a:ext cx="1719123" cy="1098182"/>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B050"/>
              </a:soli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13" name="Rectangle 712"/>
          <p:cNvSpPr/>
          <p:nvPr/>
        </p:nvSpPr>
        <p:spPr bwMode="auto">
          <a:xfrm>
            <a:off x="8478596" y="3842792"/>
            <a:ext cx="1719123" cy="2221614"/>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solidFill>
                <a:srgbClr val="00B050"/>
              </a:solidFill>
              <a:latin typeface="Segoe UI Light" panose="020B0502040204020203" pitchFamily="34" charset="0"/>
              <a:ea typeface="Segoe UI" panose="020B0502040204020203" pitchFamily="34" charset="0"/>
              <a:cs typeface="Segoe UI Light" panose="020B0502040204020203" pitchFamily="34" charset="0"/>
            </a:endParaRPr>
          </a:p>
        </p:txBody>
      </p:sp>
      <p:sp>
        <p:nvSpPr>
          <p:cNvPr id="714" name="TextBox 713"/>
          <p:cNvSpPr txBox="1"/>
          <p:nvPr/>
        </p:nvSpPr>
        <p:spPr>
          <a:xfrm>
            <a:off x="6973233" y="6011148"/>
            <a:ext cx="751796" cy="549642"/>
          </a:xfrm>
          <a:prstGeom prst="rect">
            <a:avLst/>
          </a:prstGeom>
          <a:noFill/>
        </p:spPr>
        <p:txBody>
          <a:bodyPr wrap="none" lIns="182828" tIns="146262" rIns="182828" bIns="146262" rtlCol="0">
            <a:spAutoFit/>
          </a:bodyPr>
          <a:lstStyle/>
          <a:p>
            <a:pPr algn="ctr" defTabSz="914049">
              <a:lnSpc>
                <a:spcPct val="90000"/>
              </a:lnSpc>
              <a:spcAft>
                <a:spcPts val="600"/>
              </a:spcAft>
              <a:defRPr/>
            </a:pPr>
            <a:r>
              <a:rPr lang="en-US" sz="1836" kern="0" dirty="0">
                <a:latin typeface="Segoe UI Light" panose="020B0502040204020203" pitchFamily="34" charset="0"/>
                <a:cs typeface="Segoe UI Light" panose="020B0502040204020203" pitchFamily="34" charset="0"/>
              </a:rPr>
              <a:t>400</a:t>
            </a:r>
          </a:p>
        </p:txBody>
      </p:sp>
      <p:sp>
        <p:nvSpPr>
          <p:cNvPr id="715" name="TextBox 714"/>
          <p:cNvSpPr txBox="1"/>
          <p:nvPr/>
        </p:nvSpPr>
        <p:spPr>
          <a:xfrm>
            <a:off x="8917369" y="6011148"/>
            <a:ext cx="751796" cy="549642"/>
          </a:xfrm>
          <a:prstGeom prst="rect">
            <a:avLst/>
          </a:prstGeom>
          <a:noFill/>
        </p:spPr>
        <p:txBody>
          <a:bodyPr wrap="none" lIns="182828" tIns="146262" rIns="182828" bIns="146262" rtlCol="0">
            <a:spAutoFit/>
          </a:bodyPr>
          <a:lstStyle/>
          <a:p>
            <a:pPr algn="ctr" defTabSz="914049">
              <a:lnSpc>
                <a:spcPct val="90000"/>
              </a:lnSpc>
              <a:spcAft>
                <a:spcPts val="600"/>
              </a:spcAft>
              <a:defRPr/>
            </a:pPr>
            <a:r>
              <a:rPr lang="en-US" sz="1836" kern="0" dirty="0">
                <a:latin typeface="Segoe UI Light" panose="020B0502040204020203" pitchFamily="34" charset="0"/>
                <a:cs typeface="Segoe UI Light" panose="020B0502040204020203" pitchFamily="34" charset="0"/>
              </a:rPr>
              <a:t>800</a:t>
            </a:r>
          </a:p>
        </p:txBody>
      </p:sp>
      <p:grpSp>
        <p:nvGrpSpPr>
          <p:cNvPr id="716" name="Group 715"/>
          <p:cNvGrpSpPr/>
          <p:nvPr/>
        </p:nvGrpSpPr>
        <p:grpSpPr>
          <a:xfrm>
            <a:off x="4677911" y="5657935"/>
            <a:ext cx="1306372" cy="277035"/>
            <a:chOff x="4313237" y="5582348"/>
            <a:chExt cx="1306743" cy="277114"/>
          </a:xfrm>
        </p:grpSpPr>
        <p:grpSp>
          <p:nvGrpSpPr>
            <p:cNvPr id="717" name="Group 716"/>
            <p:cNvGrpSpPr/>
            <p:nvPr/>
          </p:nvGrpSpPr>
          <p:grpSpPr>
            <a:xfrm>
              <a:off x="4387586" y="5582348"/>
              <a:ext cx="602070" cy="223776"/>
              <a:chOff x="621719" y="4712770"/>
              <a:chExt cx="1904166" cy="707737"/>
            </a:xfrm>
          </p:grpSpPr>
          <p:sp>
            <p:nvSpPr>
              <p:cNvPr id="738" name="Can 7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9" name="Can 7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40" name="Can 7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18" name="Group 717"/>
            <p:cNvGrpSpPr/>
            <p:nvPr/>
          </p:nvGrpSpPr>
          <p:grpSpPr>
            <a:xfrm>
              <a:off x="4353433" y="5611941"/>
              <a:ext cx="602070" cy="223776"/>
              <a:chOff x="621719" y="4712770"/>
              <a:chExt cx="1904166" cy="707737"/>
            </a:xfrm>
          </p:grpSpPr>
          <p:sp>
            <p:nvSpPr>
              <p:cNvPr id="735" name="Can 7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6" name="Can 7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7" name="Can 7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19" name="Group 718"/>
            <p:cNvGrpSpPr/>
            <p:nvPr/>
          </p:nvGrpSpPr>
          <p:grpSpPr>
            <a:xfrm>
              <a:off x="4313237" y="5635686"/>
              <a:ext cx="602070" cy="223776"/>
              <a:chOff x="621719" y="4712770"/>
              <a:chExt cx="1904166" cy="707737"/>
            </a:xfrm>
          </p:grpSpPr>
          <p:sp>
            <p:nvSpPr>
              <p:cNvPr id="732" name="Can 7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3" name="Can 7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4" name="Can 7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20" name="Group 719"/>
            <p:cNvGrpSpPr/>
            <p:nvPr/>
          </p:nvGrpSpPr>
          <p:grpSpPr>
            <a:xfrm>
              <a:off x="5017910" y="5582348"/>
              <a:ext cx="602070" cy="223776"/>
              <a:chOff x="621719" y="4712770"/>
              <a:chExt cx="1904166" cy="707737"/>
            </a:xfrm>
          </p:grpSpPr>
          <p:sp>
            <p:nvSpPr>
              <p:cNvPr id="729" name="Can 7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0" name="Can 7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31" name="Can 7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21" name="Group 720"/>
            <p:cNvGrpSpPr/>
            <p:nvPr/>
          </p:nvGrpSpPr>
          <p:grpSpPr>
            <a:xfrm>
              <a:off x="4983757" y="5611941"/>
              <a:ext cx="602070" cy="223776"/>
              <a:chOff x="621719" y="4712770"/>
              <a:chExt cx="1904166" cy="707737"/>
            </a:xfrm>
          </p:grpSpPr>
          <p:sp>
            <p:nvSpPr>
              <p:cNvPr id="726" name="Can 7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27" name="Can 7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28" name="Can 7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22" name="Group 721"/>
            <p:cNvGrpSpPr/>
            <p:nvPr/>
          </p:nvGrpSpPr>
          <p:grpSpPr>
            <a:xfrm>
              <a:off x="4943561" y="5635686"/>
              <a:ext cx="602070" cy="223776"/>
              <a:chOff x="621719" y="4712770"/>
              <a:chExt cx="1904166" cy="707737"/>
            </a:xfrm>
          </p:grpSpPr>
          <p:sp>
            <p:nvSpPr>
              <p:cNvPr id="723" name="Can 7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24" name="Can 7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25" name="Can 7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741" name="Group 740"/>
          <p:cNvGrpSpPr/>
          <p:nvPr/>
        </p:nvGrpSpPr>
        <p:grpSpPr>
          <a:xfrm>
            <a:off x="6658550" y="5652927"/>
            <a:ext cx="1306372" cy="277035"/>
            <a:chOff x="4313237" y="5582348"/>
            <a:chExt cx="1306743" cy="277114"/>
          </a:xfrm>
        </p:grpSpPr>
        <p:grpSp>
          <p:nvGrpSpPr>
            <p:cNvPr id="742" name="Group 741"/>
            <p:cNvGrpSpPr/>
            <p:nvPr/>
          </p:nvGrpSpPr>
          <p:grpSpPr>
            <a:xfrm>
              <a:off x="4387586" y="5582348"/>
              <a:ext cx="602070" cy="223776"/>
              <a:chOff x="621719" y="4712770"/>
              <a:chExt cx="1904166" cy="707737"/>
            </a:xfrm>
          </p:grpSpPr>
          <p:sp>
            <p:nvSpPr>
              <p:cNvPr id="763" name="Can 7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64" name="Can 7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65" name="Can 7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43" name="Group 742"/>
            <p:cNvGrpSpPr/>
            <p:nvPr/>
          </p:nvGrpSpPr>
          <p:grpSpPr>
            <a:xfrm>
              <a:off x="4353433" y="5611941"/>
              <a:ext cx="602070" cy="223776"/>
              <a:chOff x="621719" y="4712770"/>
              <a:chExt cx="1904166" cy="707737"/>
            </a:xfrm>
          </p:grpSpPr>
          <p:sp>
            <p:nvSpPr>
              <p:cNvPr id="760" name="Can 7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61" name="Can 7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62" name="Can 7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44" name="Group 743"/>
            <p:cNvGrpSpPr/>
            <p:nvPr/>
          </p:nvGrpSpPr>
          <p:grpSpPr>
            <a:xfrm>
              <a:off x="4313237" y="5635686"/>
              <a:ext cx="602070" cy="223776"/>
              <a:chOff x="621719" y="4712770"/>
              <a:chExt cx="1904166" cy="707737"/>
            </a:xfrm>
          </p:grpSpPr>
          <p:sp>
            <p:nvSpPr>
              <p:cNvPr id="757" name="Can 7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8" name="Can 7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9" name="Can 7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45" name="Group 744"/>
            <p:cNvGrpSpPr/>
            <p:nvPr/>
          </p:nvGrpSpPr>
          <p:grpSpPr>
            <a:xfrm>
              <a:off x="5017910" y="5582348"/>
              <a:ext cx="602070" cy="223776"/>
              <a:chOff x="621719" y="4712770"/>
              <a:chExt cx="1904166" cy="707737"/>
            </a:xfrm>
          </p:grpSpPr>
          <p:sp>
            <p:nvSpPr>
              <p:cNvPr id="754" name="Can 7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5" name="Can 7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6" name="Can 7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46" name="Group 745"/>
            <p:cNvGrpSpPr/>
            <p:nvPr/>
          </p:nvGrpSpPr>
          <p:grpSpPr>
            <a:xfrm>
              <a:off x="4983757" y="5611941"/>
              <a:ext cx="602070" cy="223776"/>
              <a:chOff x="621719" y="4712770"/>
              <a:chExt cx="1904166" cy="707737"/>
            </a:xfrm>
          </p:grpSpPr>
          <p:sp>
            <p:nvSpPr>
              <p:cNvPr id="751" name="Can 7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2" name="Can 7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3" name="Can 7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47" name="Group 746"/>
            <p:cNvGrpSpPr/>
            <p:nvPr/>
          </p:nvGrpSpPr>
          <p:grpSpPr>
            <a:xfrm>
              <a:off x="4943561" y="5635686"/>
              <a:ext cx="602070" cy="223776"/>
              <a:chOff x="621719" y="4712770"/>
              <a:chExt cx="1904166" cy="707737"/>
            </a:xfrm>
          </p:grpSpPr>
          <p:sp>
            <p:nvSpPr>
              <p:cNvPr id="748" name="Can 7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49" name="Can 7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50" name="Can 7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766" name="Group 765"/>
          <p:cNvGrpSpPr/>
          <p:nvPr/>
        </p:nvGrpSpPr>
        <p:grpSpPr>
          <a:xfrm>
            <a:off x="6658550" y="5429400"/>
            <a:ext cx="1306372" cy="277035"/>
            <a:chOff x="4313237" y="5582348"/>
            <a:chExt cx="1306743" cy="277114"/>
          </a:xfrm>
        </p:grpSpPr>
        <p:grpSp>
          <p:nvGrpSpPr>
            <p:cNvPr id="767" name="Group 766"/>
            <p:cNvGrpSpPr/>
            <p:nvPr/>
          </p:nvGrpSpPr>
          <p:grpSpPr>
            <a:xfrm>
              <a:off x="4387586" y="5582348"/>
              <a:ext cx="602070" cy="223776"/>
              <a:chOff x="621719" y="4712770"/>
              <a:chExt cx="1904166" cy="707737"/>
            </a:xfrm>
          </p:grpSpPr>
          <p:sp>
            <p:nvSpPr>
              <p:cNvPr id="788" name="Can 7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9" name="Can 7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90" name="Can 7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68" name="Group 767"/>
            <p:cNvGrpSpPr/>
            <p:nvPr/>
          </p:nvGrpSpPr>
          <p:grpSpPr>
            <a:xfrm>
              <a:off x="4353433" y="5611941"/>
              <a:ext cx="602070" cy="223776"/>
              <a:chOff x="621719" y="4712770"/>
              <a:chExt cx="1904166" cy="707737"/>
            </a:xfrm>
          </p:grpSpPr>
          <p:sp>
            <p:nvSpPr>
              <p:cNvPr id="785" name="Can 7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6" name="Can 7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7" name="Can 7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69" name="Group 768"/>
            <p:cNvGrpSpPr/>
            <p:nvPr/>
          </p:nvGrpSpPr>
          <p:grpSpPr>
            <a:xfrm>
              <a:off x="4313237" y="5635686"/>
              <a:ext cx="602070" cy="223776"/>
              <a:chOff x="621719" y="4712770"/>
              <a:chExt cx="1904166" cy="707737"/>
            </a:xfrm>
          </p:grpSpPr>
          <p:sp>
            <p:nvSpPr>
              <p:cNvPr id="782" name="Can 7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3" name="Can 7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4" name="Can 7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70" name="Group 769"/>
            <p:cNvGrpSpPr/>
            <p:nvPr/>
          </p:nvGrpSpPr>
          <p:grpSpPr>
            <a:xfrm>
              <a:off x="5017910" y="5582348"/>
              <a:ext cx="602070" cy="223776"/>
              <a:chOff x="621719" y="4712770"/>
              <a:chExt cx="1904166" cy="707737"/>
            </a:xfrm>
          </p:grpSpPr>
          <p:sp>
            <p:nvSpPr>
              <p:cNvPr id="779" name="Can 7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0" name="Can 7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81" name="Can 7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71" name="Group 770"/>
            <p:cNvGrpSpPr/>
            <p:nvPr/>
          </p:nvGrpSpPr>
          <p:grpSpPr>
            <a:xfrm>
              <a:off x="4983757" y="5611941"/>
              <a:ext cx="602070" cy="223776"/>
              <a:chOff x="621719" y="4712770"/>
              <a:chExt cx="1904166" cy="707737"/>
            </a:xfrm>
          </p:grpSpPr>
          <p:sp>
            <p:nvSpPr>
              <p:cNvPr id="776" name="Can 7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77" name="Can 7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78" name="Can 7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72" name="Group 771"/>
            <p:cNvGrpSpPr/>
            <p:nvPr/>
          </p:nvGrpSpPr>
          <p:grpSpPr>
            <a:xfrm>
              <a:off x="4943561" y="5635686"/>
              <a:ext cx="602070" cy="223776"/>
              <a:chOff x="621719" y="4712770"/>
              <a:chExt cx="1904166" cy="707737"/>
            </a:xfrm>
          </p:grpSpPr>
          <p:sp>
            <p:nvSpPr>
              <p:cNvPr id="773" name="Can 7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74" name="Can 7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75" name="Can 7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791" name="Group 790"/>
          <p:cNvGrpSpPr/>
          <p:nvPr/>
        </p:nvGrpSpPr>
        <p:grpSpPr>
          <a:xfrm>
            <a:off x="6658550" y="5195116"/>
            <a:ext cx="1306372" cy="277035"/>
            <a:chOff x="4313237" y="5582348"/>
            <a:chExt cx="1306743" cy="277114"/>
          </a:xfrm>
        </p:grpSpPr>
        <p:grpSp>
          <p:nvGrpSpPr>
            <p:cNvPr id="792" name="Group 791"/>
            <p:cNvGrpSpPr/>
            <p:nvPr/>
          </p:nvGrpSpPr>
          <p:grpSpPr>
            <a:xfrm>
              <a:off x="4387586" y="5582348"/>
              <a:ext cx="602070" cy="223776"/>
              <a:chOff x="621719" y="4712770"/>
              <a:chExt cx="1904166" cy="707737"/>
            </a:xfrm>
          </p:grpSpPr>
          <p:sp>
            <p:nvSpPr>
              <p:cNvPr id="813" name="Can 8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14" name="Can 8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15" name="Can 8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93" name="Group 792"/>
            <p:cNvGrpSpPr/>
            <p:nvPr/>
          </p:nvGrpSpPr>
          <p:grpSpPr>
            <a:xfrm>
              <a:off x="4353433" y="5611941"/>
              <a:ext cx="602070" cy="223776"/>
              <a:chOff x="621719" y="4712770"/>
              <a:chExt cx="1904166" cy="707737"/>
            </a:xfrm>
          </p:grpSpPr>
          <p:sp>
            <p:nvSpPr>
              <p:cNvPr id="810" name="Can 8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11" name="Can 8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12" name="Can 8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94" name="Group 793"/>
            <p:cNvGrpSpPr/>
            <p:nvPr/>
          </p:nvGrpSpPr>
          <p:grpSpPr>
            <a:xfrm>
              <a:off x="4313237" y="5635686"/>
              <a:ext cx="602070" cy="223776"/>
              <a:chOff x="621719" y="4712770"/>
              <a:chExt cx="1904166" cy="707737"/>
            </a:xfrm>
          </p:grpSpPr>
          <p:sp>
            <p:nvSpPr>
              <p:cNvPr id="807" name="Can 8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8" name="Can 8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9" name="Can 8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95" name="Group 794"/>
            <p:cNvGrpSpPr/>
            <p:nvPr/>
          </p:nvGrpSpPr>
          <p:grpSpPr>
            <a:xfrm>
              <a:off x="5017910" y="5582348"/>
              <a:ext cx="602070" cy="223776"/>
              <a:chOff x="621719" y="4712770"/>
              <a:chExt cx="1904166" cy="707737"/>
            </a:xfrm>
          </p:grpSpPr>
          <p:sp>
            <p:nvSpPr>
              <p:cNvPr id="804" name="Can 8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5" name="Can 8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6" name="Can 8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96" name="Group 795"/>
            <p:cNvGrpSpPr/>
            <p:nvPr/>
          </p:nvGrpSpPr>
          <p:grpSpPr>
            <a:xfrm>
              <a:off x="4983757" y="5611941"/>
              <a:ext cx="602070" cy="223776"/>
              <a:chOff x="621719" y="4712770"/>
              <a:chExt cx="1904166" cy="707737"/>
            </a:xfrm>
          </p:grpSpPr>
          <p:sp>
            <p:nvSpPr>
              <p:cNvPr id="801" name="Can 8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2" name="Can 8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3" name="Can 8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797" name="Group 796"/>
            <p:cNvGrpSpPr/>
            <p:nvPr/>
          </p:nvGrpSpPr>
          <p:grpSpPr>
            <a:xfrm>
              <a:off x="4943561" y="5635686"/>
              <a:ext cx="602070" cy="223776"/>
              <a:chOff x="621719" y="4712770"/>
              <a:chExt cx="1904166" cy="707737"/>
            </a:xfrm>
          </p:grpSpPr>
          <p:sp>
            <p:nvSpPr>
              <p:cNvPr id="798" name="Can 7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799" name="Can 7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00" name="Can 7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816" name="Group 815"/>
          <p:cNvGrpSpPr/>
          <p:nvPr/>
        </p:nvGrpSpPr>
        <p:grpSpPr>
          <a:xfrm>
            <a:off x="8715365" y="5652927"/>
            <a:ext cx="1306372" cy="277035"/>
            <a:chOff x="4313237" y="5582348"/>
            <a:chExt cx="1306743" cy="277114"/>
          </a:xfrm>
        </p:grpSpPr>
        <p:grpSp>
          <p:nvGrpSpPr>
            <p:cNvPr id="817" name="Group 816"/>
            <p:cNvGrpSpPr/>
            <p:nvPr/>
          </p:nvGrpSpPr>
          <p:grpSpPr>
            <a:xfrm>
              <a:off x="4387586" y="5582348"/>
              <a:ext cx="602070" cy="223776"/>
              <a:chOff x="621719" y="4712770"/>
              <a:chExt cx="1904166" cy="707737"/>
            </a:xfrm>
          </p:grpSpPr>
          <p:sp>
            <p:nvSpPr>
              <p:cNvPr id="838" name="Can 8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9" name="Can 8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40" name="Can 8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18" name="Group 817"/>
            <p:cNvGrpSpPr/>
            <p:nvPr/>
          </p:nvGrpSpPr>
          <p:grpSpPr>
            <a:xfrm>
              <a:off x="4353433" y="5611941"/>
              <a:ext cx="602070" cy="223776"/>
              <a:chOff x="621719" y="4712770"/>
              <a:chExt cx="1904166" cy="707737"/>
            </a:xfrm>
          </p:grpSpPr>
          <p:sp>
            <p:nvSpPr>
              <p:cNvPr id="835" name="Can 8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6" name="Can 8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7" name="Can 8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19" name="Group 818"/>
            <p:cNvGrpSpPr/>
            <p:nvPr/>
          </p:nvGrpSpPr>
          <p:grpSpPr>
            <a:xfrm>
              <a:off x="4313237" y="5635686"/>
              <a:ext cx="602070" cy="223776"/>
              <a:chOff x="621719" y="4712770"/>
              <a:chExt cx="1904166" cy="707737"/>
            </a:xfrm>
          </p:grpSpPr>
          <p:sp>
            <p:nvSpPr>
              <p:cNvPr id="832" name="Can 8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3" name="Can 8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4" name="Can 8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20" name="Group 819"/>
            <p:cNvGrpSpPr/>
            <p:nvPr/>
          </p:nvGrpSpPr>
          <p:grpSpPr>
            <a:xfrm>
              <a:off x="5017910" y="5582348"/>
              <a:ext cx="602070" cy="223776"/>
              <a:chOff x="621719" y="4712770"/>
              <a:chExt cx="1904166" cy="707737"/>
            </a:xfrm>
          </p:grpSpPr>
          <p:sp>
            <p:nvSpPr>
              <p:cNvPr id="829" name="Can 8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0" name="Can 8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31" name="Can 8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21" name="Group 820"/>
            <p:cNvGrpSpPr/>
            <p:nvPr/>
          </p:nvGrpSpPr>
          <p:grpSpPr>
            <a:xfrm>
              <a:off x="4983757" y="5611941"/>
              <a:ext cx="602070" cy="223776"/>
              <a:chOff x="621719" y="4712770"/>
              <a:chExt cx="1904166" cy="707737"/>
            </a:xfrm>
          </p:grpSpPr>
          <p:sp>
            <p:nvSpPr>
              <p:cNvPr id="826" name="Can 8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27" name="Can 8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28" name="Can 8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22" name="Group 821"/>
            <p:cNvGrpSpPr/>
            <p:nvPr/>
          </p:nvGrpSpPr>
          <p:grpSpPr>
            <a:xfrm>
              <a:off x="4943561" y="5635686"/>
              <a:ext cx="602070" cy="223776"/>
              <a:chOff x="621719" y="4712770"/>
              <a:chExt cx="1904166" cy="707737"/>
            </a:xfrm>
          </p:grpSpPr>
          <p:sp>
            <p:nvSpPr>
              <p:cNvPr id="823" name="Can 8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24" name="Can 8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25" name="Can 8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841" name="Group 840"/>
          <p:cNvGrpSpPr/>
          <p:nvPr/>
        </p:nvGrpSpPr>
        <p:grpSpPr>
          <a:xfrm>
            <a:off x="8715365" y="5429400"/>
            <a:ext cx="1306372" cy="277035"/>
            <a:chOff x="4313237" y="5582348"/>
            <a:chExt cx="1306743" cy="277114"/>
          </a:xfrm>
        </p:grpSpPr>
        <p:grpSp>
          <p:nvGrpSpPr>
            <p:cNvPr id="842" name="Group 841"/>
            <p:cNvGrpSpPr/>
            <p:nvPr/>
          </p:nvGrpSpPr>
          <p:grpSpPr>
            <a:xfrm>
              <a:off x="4387586" y="5582348"/>
              <a:ext cx="602070" cy="223776"/>
              <a:chOff x="621719" y="4712770"/>
              <a:chExt cx="1904166" cy="707737"/>
            </a:xfrm>
          </p:grpSpPr>
          <p:sp>
            <p:nvSpPr>
              <p:cNvPr id="863" name="Can 8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64" name="Can 8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65" name="Can 8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43" name="Group 842"/>
            <p:cNvGrpSpPr/>
            <p:nvPr/>
          </p:nvGrpSpPr>
          <p:grpSpPr>
            <a:xfrm>
              <a:off x="4353433" y="5611941"/>
              <a:ext cx="602070" cy="223776"/>
              <a:chOff x="621719" y="4712770"/>
              <a:chExt cx="1904166" cy="707737"/>
            </a:xfrm>
          </p:grpSpPr>
          <p:sp>
            <p:nvSpPr>
              <p:cNvPr id="860" name="Can 8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61" name="Can 8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62" name="Can 8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44" name="Group 843"/>
            <p:cNvGrpSpPr/>
            <p:nvPr/>
          </p:nvGrpSpPr>
          <p:grpSpPr>
            <a:xfrm>
              <a:off x="4313237" y="5635686"/>
              <a:ext cx="602070" cy="223776"/>
              <a:chOff x="621719" y="4712770"/>
              <a:chExt cx="1904166" cy="707737"/>
            </a:xfrm>
          </p:grpSpPr>
          <p:sp>
            <p:nvSpPr>
              <p:cNvPr id="857" name="Can 8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8" name="Can 8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9" name="Can 8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45" name="Group 844"/>
            <p:cNvGrpSpPr/>
            <p:nvPr/>
          </p:nvGrpSpPr>
          <p:grpSpPr>
            <a:xfrm>
              <a:off x="5017910" y="5582348"/>
              <a:ext cx="602070" cy="223776"/>
              <a:chOff x="621719" y="4712770"/>
              <a:chExt cx="1904166" cy="707737"/>
            </a:xfrm>
          </p:grpSpPr>
          <p:sp>
            <p:nvSpPr>
              <p:cNvPr id="854" name="Can 8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5" name="Can 8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6" name="Can 8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46" name="Group 845"/>
            <p:cNvGrpSpPr/>
            <p:nvPr/>
          </p:nvGrpSpPr>
          <p:grpSpPr>
            <a:xfrm>
              <a:off x="4983757" y="5611941"/>
              <a:ext cx="602070" cy="223776"/>
              <a:chOff x="621719" y="4712770"/>
              <a:chExt cx="1904166" cy="707737"/>
            </a:xfrm>
          </p:grpSpPr>
          <p:sp>
            <p:nvSpPr>
              <p:cNvPr id="851" name="Can 8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2" name="Can 8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3" name="Can 8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47" name="Group 846"/>
            <p:cNvGrpSpPr/>
            <p:nvPr/>
          </p:nvGrpSpPr>
          <p:grpSpPr>
            <a:xfrm>
              <a:off x="4943561" y="5635686"/>
              <a:ext cx="602070" cy="223776"/>
              <a:chOff x="621719" y="4712770"/>
              <a:chExt cx="1904166" cy="707737"/>
            </a:xfrm>
          </p:grpSpPr>
          <p:sp>
            <p:nvSpPr>
              <p:cNvPr id="848" name="Can 8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49" name="Can 8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50" name="Can 8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866" name="Group 865"/>
          <p:cNvGrpSpPr/>
          <p:nvPr/>
        </p:nvGrpSpPr>
        <p:grpSpPr>
          <a:xfrm>
            <a:off x="8715365" y="5195116"/>
            <a:ext cx="1306372" cy="277035"/>
            <a:chOff x="4313237" y="5582348"/>
            <a:chExt cx="1306743" cy="277114"/>
          </a:xfrm>
        </p:grpSpPr>
        <p:grpSp>
          <p:nvGrpSpPr>
            <p:cNvPr id="867" name="Group 866"/>
            <p:cNvGrpSpPr/>
            <p:nvPr/>
          </p:nvGrpSpPr>
          <p:grpSpPr>
            <a:xfrm>
              <a:off x="4387586" y="5582348"/>
              <a:ext cx="602070" cy="223776"/>
              <a:chOff x="621719" y="4712770"/>
              <a:chExt cx="1904166" cy="707737"/>
            </a:xfrm>
          </p:grpSpPr>
          <p:sp>
            <p:nvSpPr>
              <p:cNvPr id="888" name="Can 8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9" name="Can 8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90" name="Can 8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68" name="Group 867"/>
            <p:cNvGrpSpPr/>
            <p:nvPr/>
          </p:nvGrpSpPr>
          <p:grpSpPr>
            <a:xfrm>
              <a:off x="4353433" y="5611941"/>
              <a:ext cx="602070" cy="223776"/>
              <a:chOff x="621719" y="4712770"/>
              <a:chExt cx="1904166" cy="707737"/>
            </a:xfrm>
          </p:grpSpPr>
          <p:sp>
            <p:nvSpPr>
              <p:cNvPr id="885" name="Can 8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6" name="Can 8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7" name="Can 8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69" name="Group 868"/>
            <p:cNvGrpSpPr/>
            <p:nvPr/>
          </p:nvGrpSpPr>
          <p:grpSpPr>
            <a:xfrm>
              <a:off x="4313237" y="5635686"/>
              <a:ext cx="602070" cy="223776"/>
              <a:chOff x="621719" y="4712770"/>
              <a:chExt cx="1904166" cy="707737"/>
            </a:xfrm>
          </p:grpSpPr>
          <p:sp>
            <p:nvSpPr>
              <p:cNvPr id="882" name="Can 8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3" name="Can 8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4" name="Can 8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70" name="Group 869"/>
            <p:cNvGrpSpPr/>
            <p:nvPr/>
          </p:nvGrpSpPr>
          <p:grpSpPr>
            <a:xfrm>
              <a:off x="5017910" y="5582348"/>
              <a:ext cx="602070" cy="223776"/>
              <a:chOff x="621719" y="4712770"/>
              <a:chExt cx="1904166" cy="707737"/>
            </a:xfrm>
          </p:grpSpPr>
          <p:sp>
            <p:nvSpPr>
              <p:cNvPr id="879" name="Can 8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0" name="Can 8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81" name="Can 8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71" name="Group 870"/>
            <p:cNvGrpSpPr/>
            <p:nvPr/>
          </p:nvGrpSpPr>
          <p:grpSpPr>
            <a:xfrm>
              <a:off x="4983757" y="5611941"/>
              <a:ext cx="602070" cy="223776"/>
              <a:chOff x="621719" y="4712770"/>
              <a:chExt cx="1904166" cy="707737"/>
            </a:xfrm>
          </p:grpSpPr>
          <p:sp>
            <p:nvSpPr>
              <p:cNvPr id="876" name="Can 8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77" name="Can 8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78" name="Can 8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72" name="Group 871"/>
            <p:cNvGrpSpPr/>
            <p:nvPr/>
          </p:nvGrpSpPr>
          <p:grpSpPr>
            <a:xfrm>
              <a:off x="4943561" y="5635686"/>
              <a:ext cx="602070" cy="223776"/>
              <a:chOff x="621719" y="4712770"/>
              <a:chExt cx="1904166" cy="707737"/>
            </a:xfrm>
          </p:grpSpPr>
          <p:sp>
            <p:nvSpPr>
              <p:cNvPr id="873" name="Can 8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74" name="Can 8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75" name="Can 8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891" name="Group 890"/>
          <p:cNvGrpSpPr/>
          <p:nvPr/>
        </p:nvGrpSpPr>
        <p:grpSpPr>
          <a:xfrm>
            <a:off x="8715365" y="4971404"/>
            <a:ext cx="1306372" cy="277035"/>
            <a:chOff x="4313237" y="5582348"/>
            <a:chExt cx="1306743" cy="277114"/>
          </a:xfrm>
        </p:grpSpPr>
        <p:grpSp>
          <p:nvGrpSpPr>
            <p:cNvPr id="892" name="Group 891"/>
            <p:cNvGrpSpPr/>
            <p:nvPr/>
          </p:nvGrpSpPr>
          <p:grpSpPr>
            <a:xfrm>
              <a:off x="4387586" y="5582348"/>
              <a:ext cx="602070" cy="223776"/>
              <a:chOff x="621719" y="4712770"/>
              <a:chExt cx="1904166" cy="707737"/>
            </a:xfrm>
          </p:grpSpPr>
          <p:sp>
            <p:nvSpPr>
              <p:cNvPr id="913" name="Can 9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14" name="Can 9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15" name="Can 9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93" name="Group 892"/>
            <p:cNvGrpSpPr/>
            <p:nvPr/>
          </p:nvGrpSpPr>
          <p:grpSpPr>
            <a:xfrm>
              <a:off x="4353433" y="5611941"/>
              <a:ext cx="602070" cy="223776"/>
              <a:chOff x="621719" y="4712770"/>
              <a:chExt cx="1904166" cy="707737"/>
            </a:xfrm>
          </p:grpSpPr>
          <p:sp>
            <p:nvSpPr>
              <p:cNvPr id="910" name="Can 9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11" name="Can 9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12" name="Can 9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94" name="Group 893"/>
            <p:cNvGrpSpPr/>
            <p:nvPr/>
          </p:nvGrpSpPr>
          <p:grpSpPr>
            <a:xfrm>
              <a:off x="4313237" y="5635686"/>
              <a:ext cx="602070" cy="223776"/>
              <a:chOff x="621719" y="4712770"/>
              <a:chExt cx="1904166" cy="707737"/>
            </a:xfrm>
          </p:grpSpPr>
          <p:sp>
            <p:nvSpPr>
              <p:cNvPr id="907" name="Can 9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8" name="Can 9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9" name="Can 9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95" name="Group 894"/>
            <p:cNvGrpSpPr/>
            <p:nvPr/>
          </p:nvGrpSpPr>
          <p:grpSpPr>
            <a:xfrm>
              <a:off x="5017910" y="5582348"/>
              <a:ext cx="602070" cy="223776"/>
              <a:chOff x="621719" y="4712770"/>
              <a:chExt cx="1904166" cy="707737"/>
            </a:xfrm>
          </p:grpSpPr>
          <p:sp>
            <p:nvSpPr>
              <p:cNvPr id="904" name="Can 9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5" name="Can 9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6" name="Can 9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96" name="Group 895"/>
            <p:cNvGrpSpPr/>
            <p:nvPr/>
          </p:nvGrpSpPr>
          <p:grpSpPr>
            <a:xfrm>
              <a:off x="4983757" y="5611941"/>
              <a:ext cx="602070" cy="223776"/>
              <a:chOff x="621719" y="4712770"/>
              <a:chExt cx="1904166" cy="707737"/>
            </a:xfrm>
          </p:grpSpPr>
          <p:sp>
            <p:nvSpPr>
              <p:cNvPr id="901" name="Can 9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2" name="Can 9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3" name="Can 9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897" name="Group 896"/>
            <p:cNvGrpSpPr/>
            <p:nvPr/>
          </p:nvGrpSpPr>
          <p:grpSpPr>
            <a:xfrm>
              <a:off x="4943561" y="5635686"/>
              <a:ext cx="602070" cy="223776"/>
              <a:chOff x="621719" y="4712770"/>
              <a:chExt cx="1904166" cy="707737"/>
            </a:xfrm>
          </p:grpSpPr>
          <p:sp>
            <p:nvSpPr>
              <p:cNvPr id="898" name="Can 8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899" name="Can 8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00" name="Can 8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916" name="Group 915"/>
          <p:cNvGrpSpPr/>
          <p:nvPr/>
        </p:nvGrpSpPr>
        <p:grpSpPr>
          <a:xfrm>
            <a:off x="8715365" y="4743796"/>
            <a:ext cx="1306372" cy="277035"/>
            <a:chOff x="4313237" y="5582348"/>
            <a:chExt cx="1306743" cy="277114"/>
          </a:xfrm>
        </p:grpSpPr>
        <p:grpSp>
          <p:nvGrpSpPr>
            <p:cNvPr id="917" name="Group 916"/>
            <p:cNvGrpSpPr/>
            <p:nvPr/>
          </p:nvGrpSpPr>
          <p:grpSpPr>
            <a:xfrm>
              <a:off x="4387586" y="5582348"/>
              <a:ext cx="602070" cy="223776"/>
              <a:chOff x="621719" y="4712770"/>
              <a:chExt cx="1904166" cy="707737"/>
            </a:xfrm>
          </p:grpSpPr>
          <p:sp>
            <p:nvSpPr>
              <p:cNvPr id="938" name="Can 9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9" name="Can 9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40" name="Can 9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18" name="Group 917"/>
            <p:cNvGrpSpPr/>
            <p:nvPr/>
          </p:nvGrpSpPr>
          <p:grpSpPr>
            <a:xfrm>
              <a:off x="4353433" y="5611941"/>
              <a:ext cx="602070" cy="223776"/>
              <a:chOff x="621719" y="4712770"/>
              <a:chExt cx="1904166" cy="707737"/>
            </a:xfrm>
          </p:grpSpPr>
          <p:sp>
            <p:nvSpPr>
              <p:cNvPr id="935" name="Can 9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6" name="Can 9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7" name="Can 9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19" name="Group 918"/>
            <p:cNvGrpSpPr/>
            <p:nvPr/>
          </p:nvGrpSpPr>
          <p:grpSpPr>
            <a:xfrm>
              <a:off x="4313237" y="5635686"/>
              <a:ext cx="602070" cy="223776"/>
              <a:chOff x="621719" y="4712770"/>
              <a:chExt cx="1904166" cy="707737"/>
            </a:xfrm>
          </p:grpSpPr>
          <p:sp>
            <p:nvSpPr>
              <p:cNvPr id="932" name="Can 9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3" name="Can 9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4" name="Can 9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20" name="Group 919"/>
            <p:cNvGrpSpPr/>
            <p:nvPr/>
          </p:nvGrpSpPr>
          <p:grpSpPr>
            <a:xfrm>
              <a:off x="5017910" y="5582348"/>
              <a:ext cx="602070" cy="223776"/>
              <a:chOff x="621719" y="4712770"/>
              <a:chExt cx="1904166" cy="707737"/>
            </a:xfrm>
          </p:grpSpPr>
          <p:sp>
            <p:nvSpPr>
              <p:cNvPr id="929" name="Can 9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0" name="Can 9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31" name="Can 9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21" name="Group 920"/>
            <p:cNvGrpSpPr/>
            <p:nvPr/>
          </p:nvGrpSpPr>
          <p:grpSpPr>
            <a:xfrm>
              <a:off x="4983757" y="5611941"/>
              <a:ext cx="602070" cy="223776"/>
              <a:chOff x="621719" y="4712770"/>
              <a:chExt cx="1904166" cy="707737"/>
            </a:xfrm>
          </p:grpSpPr>
          <p:sp>
            <p:nvSpPr>
              <p:cNvPr id="926" name="Can 9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27" name="Can 9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28" name="Can 9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22" name="Group 921"/>
            <p:cNvGrpSpPr/>
            <p:nvPr/>
          </p:nvGrpSpPr>
          <p:grpSpPr>
            <a:xfrm>
              <a:off x="4943561" y="5635686"/>
              <a:ext cx="602070" cy="223776"/>
              <a:chOff x="621719" y="4712770"/>
              <a:chExt cx="1904166" cy="707737"/>
            </a:xfrm>
          </p:grpSpPr>
          <p:sp>
            <p:nvSpPr>
              <p:cNvPr id="923" name="Can 9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24" name="Can 9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25" name="Can 9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941" name="Group 940"/>
          <p:cNvGrpSpPr/>
          <p:nvPr/>
        </p:nvGrpSpPr>
        <p:grpSpPr>
          <a:xfrm>
            <a:off x="8715365" y="4515260"/>
            <a:ext cx="1306372" cy="277035"/>
            <a:chOff x="4313237" y="5582348"/>
            <a:chExt cx="1306743" cy="277114"/>
          </a:xfrm>
        </p:grpSpPr>
        <p:grpSp>
          <p:nvGrpSpPr>
            <p:cNvPr id="942" name="Group 941"/>
            <p:cNvGrpSpPr/>
            <p:nvPr/>
          </p:nvGrpSpPr>
          <p:grpSpPr>
            <a:xfrm>
              <a:off x="4387586" y="5582348"/>
              <a:ext cx="602070" cy="223776"/>
              <a:chOff x="621719" y="4712770"/>
              <a:chExt cx="1904166" cy="707737"/>
            </a:xfrm>
          </p:grpSpPr>
          <p:sp>
            <p:nvSpPr>
              <p:cNvPr id="963" name="Can 9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64" name="Can 9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65" name="Can 9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43" name="Group 942"/>
            <p:cNvGrpSpPr/>
            <p:nvPr/>
          </p:nvGrpSpPr>
          <p:grpSpPr>
            <a:xfrm>
              <a:off x="4353433" y="5611941"/>
              <a:ext cx="602070" cy="223776"/>
              <a:chOff x="621719" y="4712770"/>
              <a:chExt cx="1904166" cy="707737"/>
            </a:xfrm>
          </p:grpSpPr>
          <p:sp>
            <p:nvSpPr>
              <p:cNvPr id="960" name="Can 9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61" name="Can 9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62" name="Can 9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44" name="Group 943"/>
            <p:cNvGrpSpPr/>
            <p:nvPr/>
          </p:nvGrpSpPr>
          <p:grpSpPr>
            <a:xfrm>
              <a:off x="4313237" y="5635686"/>
              <a:ext cx="602070" cy="223776"/>
              <a:chOff x="621719" y="4712770"/>
              <a:chExt cx="1904166" cy="707737"/>
            </a:xfrm>
          </p:grpSpPr>
          <p:sp>
            <p:nvSpPr>
              <p:cNvPr id="957" name="Can 9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8" name="Can 9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9" name="Can 9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45" name="Group 944"/>
            <p:cNvGrpSpPr/>
            <p:nvPr/>
          </p:nvGrpSpPr>
          <p:grpSpPr>
            <a:xfrm>
              <a:off x="5017910" y="5582348"/>
              <a:ext cx="602070" cy="223776"/>
              <a:chOff x="621719" y="4712770"/>
              <a:chExt cx="1904166" cy="707737"/>
            </a:xfrm>
          </p:grpSpPr>
          <p:sp>
            <p:nvSpPr>
              <p:cNvPr id="954" name="Can 9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5" name="Can 9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6" name="Can 9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46" name="Group 945"/>
            <p:cNvGrpSpPr/>
            <p:nvPr/>
          </p:nvGrpSpPr>
          <p:grpSpPr>
            <a:xfrm>
              <a:off x="4983757" y="5611941"/>
              <a:ext cx="602070" cy="223776"/>
              <a:chOff x="621719" y="4712770"/>
              <a:chExt cx="1904166" cy="707737"/>
            </a:xfrm>
          </p:grpSpPr>
          <p:sp>
            <p:nvSpPr>
              <p:cNvPr id="951" name="Can 9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2" name="Can 9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3" name="Can 9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47" name="Group 946"/>
            <p:cNvGrpSpPr/>
            <p:nvPr/>
          </p:nvGrpSpPr>
          <p:grpSpPr>
            <a:xfrm>
              <a:off x="4943561" y="5635686"/>
              <a:ext cx="602070" cy="223776"/>
              <a:chOff x="621719" y="4712770"/>
              <a:chExt cx="1904166" cy="707737"/>
            </a:xfrm>
          </p:grpSpPr>
          <p:sp>
            <p:nvSpPr>
              <p:cNvPr id="948" name="Can 9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49" name="Can 9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50" name="Can 9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966" name="Group 965"/>
          <p:cNvGrpSpPr/>
          <p:nvPr/>
        </p:nvGrpSpPr>
        <p:grpSpPr>
          <a:xfrm>
            <a:off x="8715365" y="4297663"/>
            <a:ext cx="1306372" cy="277035"/>
            <a:chOff x="4313237" y="5582348"/>
            <a:chExt cx="1306743" cy="277114"/>
          </a:xfrm>
        </p:grpSpPr>
        <p:grpSp>
          <p:nvGrpSpPr>
            <p:cNvPr id="967" name="Group 966"/>
            <p:cNvGrpSpPr/>
            <p:nvPr/>
          </p:nvGrpSpPr>
          <p:grpSpPr>
            <a:xfrm>
              <a:off x="4387586" y="5582348"/>
              <a:ext cx="602070" cy="223776"/>
              <a:chOff x="621719" y="4712770"/>
              <a:chExt cx="1904166" cy="707737"/>
            </a:xfrm>
          </p:grpSpPr>
          <p:sp>
            <p:nvSpPr>
              <p:cNvPr id="988" name="Can 9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9" name="Can 9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90" name="Can 9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68" name="Group 967"/>
            <p:cNvGrpSpPr/>
            <p:nvPr/>
          </p:nvGrpSpPr>
          <p:grpSpPr>
            <a:xfrm>
              <a:off x="4353433" y="5611941"/>
              <a:ext cx="602070" cy="223776"/>
              <a:chOff x="621719" y="4712770"/>
              <a:chExt cx="1904166" cy="707737"/>
            </a:xfrm>
          </p:grpSpPr>
          <p:sp>
            <p:nvSpPr>
              <p:cNvPr id="985" name="Can 9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6" name="Can 9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7" name="Can 9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69" name="Group 968"/>
            <p:cNvGrpSpPr/>
            <p:nvPr/>
          </p:nvGrpSpPr>
          <p:grpSpPr>
            <a:xfrm>
              <a:off x="4313237" y="5635686"/>
              <a:ext cx="602070" cy="223776"/>
              <a:chOff x="621719" y="4712770"/>
              <a:chExt cx="1904166" cy="707737"/>
            </a:xfrm>
          </p:grpSpPr>
          <p:sp>
            <p:nvSpPr>
              <p:cNvPr id="982" name="Can 9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3" name="Can 9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4" name="Can 9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70" name="Group 969"/>
            <p:cNvGrpSpPr/>
            <p:nvPr/>
          </p:nvGrpSpPr>
          <p:grpSpPr>
            <a:xfrm>
              <a:off x="5017910" y="5582348"/>
              <a:ext cx="602070" cy="223776"/>
              <a:chOff x="621719" y="4712770"/>
              <a:chExt cx="1904166" cy="707737"/>
            </a:xfrm>
          </p:grpSpPr>
          <p:sp>
            <p:nvSpPr>
              <p:cNvPr id="979" name="Can 9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0" name="Can 9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81" name="Can 9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71" name="Group 970"/>
            <p:cNvGrpSpPr/>
            <p:nvPr/>
          </p:nvGrpSpPr>
          <p:grpSpPr>
            <a:xfrm>
              <a:off x="4983757" y="5611941"/>
              <a:ext cx="602070" cy="223776"/>
              <a:chOff x="621719" y="4712770"/>
              <a:chExt cx="1904166" cy="707737"/>
            </a:xfrm>
          </p:grpSpPr>
          <p:sp>
            <p:nvSpPr>
              <p:cNvPr id="976" name="Can 9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77" name="Can 9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78" name="Can 9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72" name="Group 971"/>
            <p:cNvGrpSpPr/>
            <p:nvPr/>
          </p:nvGrpSpPr>
          <p:grpSpPr>
            <a:xfrm>
              <a:off x="4943561" y="5635686"/>
              <a:ext cx="602070" cy="223776"/>
              <a:chOff x="621719" y="4712770"/>
              <a:chExt cx="1904166" cy="707737"/>
            </a:xfrm>
          </p:grpSpPr>
          <p:sp>
            <p:nvSpPr>
              <p:cNvPr id="973" name="Can 9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74" name="Can 9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75" name="Can 9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991" name="Group 990"/>
          <p:cNvGrpSpPr/>
          <p:nvPr/>
        </p:nvGrpSpPr>
        <p:grpSpPr>
          <a:xfrm>
            <a:off x="8715365" y="4063378"/>
            <a:ext cx="1306372" cy="277035"/>
            <a:chOff x="4313237" y="5582348"/>
            <a:chExt cx="1306743" cy="277114"/>
          </a:xfrm>
        </p:grpSpPr>
        <p:grpSp>
          <p:nvGrpSpPr>
            <p:cNvPr id="992" name="Group 991"/>
            <p:cNvGrpSpPr/>
            <p:nvPr/>
          </p:nvGrpSpPr>
          <p:grpSpPr>
            <a:xfrm>
              <a:off x="4387586" y="5582348"/>
              <a:ext cx="602070" cy="223776"/>
              <a:chOff x="621719" y="4712770"/>
              <a:chExt cx="1904166" cy="707737"/>
            </a:xfrm>
          </p:grpSpPr>
          <p:sp>
            <p:nvSpPr>
              <p:cNvPr id="1013" name="Can 10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14" name="Can 10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15" name="Can 10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93" name="Group 992"/>
            <p:cNvGrpSpPr/>
            <p:nvPr/>
          </p:nvGrpSpPr>
          <p:grpSpPr>
            <a:xfrm>
              <a:off x="4353433" y="5611941"/>
              <a:ext cx="602070" cy="223776"/>
              <a:chOff x="621719" y="4712770"/>
              <a:chExt cx="1904166" cy="707737"/>
            </a:xfrm>
          </p:grpSpPr>
          <p:sp>
            <p:nvSpPr>
              <p:cNvPr id="1010" name="Can 10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11" name="Can 10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12" name="Can 10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94" name="Group 993"/>
            <p:cNvGrpSpPr/>
            <p:nvPr/>
          </p:nvGrpSpPr>
          <p:grpSpPr>
            <a:xfrm>
              <a:off x="4313237" y="5635686"/>
              <a:ext cx="602070" cy="223776"/>
              <a:chOff x="621719" y="4712770"/>
              <a:chExt cx="1904166" cy="707737"/>
            </a:xfrm>
          </p:grpSpPr>
          <p:sp>
            <p:nvSpPr>
              <p:cNvPr id="1007" name="Can 10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8" name="Can 10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9" name="Can 10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95" name="Group 994"/>
            <p:cNvGrpSpPr/>
            <p:nvPr/>
          </p:nvGrpSpPr>
          <p:grpSpPr>
            <a:xfrm>
              <a:off x="5017910" y="5582348"/>
              <a:ext cx="602070" cy="223776"/>
              <a:chOff x="621719" y="4712770"/>
              <a:chExt cx="1904166" cy="707737"/>
            </a:xfrm>
          </p:grpSpPr>
          <p:sp>
            <p:nvSpPr>
              <p:cNvPr id="1004" name="Can 10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5" name="Can 10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6" name="Can 10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96" name="Group 995"/>
            <p:cNvGrpSpPr/>
            <p:nvPr/>
          </p:nvGrpSpPr>
          <p:grpSpPr>
            <a:xfrm>
              <a:off x="4983757" y="5611941"/>
              <a:ext cx="602070" cy="223776"/>
              <a:chOff x="621719" y="4712770"/>
              <a:chExt cx="1904166" cy="707737"/>
            </a:xfrm>
          </p:grpSpPr>
          <p:sp>
            <p:nvSpPr>
              <p:cNvPr id="1001" name="Can 10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2" name="Can 10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3" name="Can 10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997" name="Group 996"/>
            <p:cNvGrpSpPr/>
            <p:nvPr/>
          </p:nvGrpSpPr>
          <p:grpSpPr>
            <a:xfrm>
              <a:off x="4943561" y="5635686"/>
              <a:ext cx="602070" cy="223776"/>
              <a:chOff x="621719" y="4712770"/>
              <a:chExt cx="1904166" cy="707737"/>
            </a:xfrm>
          </p:grpSpPr>
          <p:sp>
            <p:nvSpPr>
              <p:cNvPr id="998" name="Can 9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999" name="Can 9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00" name="Can 9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016" name="Group 1015"/>
          <p:cNvGrpSpPr/>
          <p:nvPr/>
        </p:nvGrpSpPr>
        <p:grpSpPr>
          <a:xfrm>
            <a:off x="10704238" y="5652927"/>
            <a:ext cx="1306372" cy="277035"/>
            <a:chOff x="4313237" y="5582348"/>
            <a:chExt cx="1306743" cy="277114"/>
          </a:xfrm>
        </p:grpSpPr>
        <p:grpSp>
          <p:nvGrpSpPr>
            <p:cNvPr id="1017" name="Group 1016"/>
            <p:cNvGrpSpPr/>
            <p:nvPr/>
          </p:nvGrpSpPr>
          <p:grpSpPr>
            <a:xfrm>
              <a:off x="4387586" y="5582348"/>
              <a:ext cx="602070" cy="223776"/>
              <a:chOff x="621719" y="4712770"/>
              <a:chExt cx="1904166" cy="707737"/>
            </a:xfrm>
          </p:grpSpPr>
          <p:sp>
            <p:nvSpPr>
              <p:cNvPr id="1038" name="Can 10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9" name="Can 10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40" name="Can 10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18" name="Group 1017"/>
            <p:cNvGrpSpPr/>
            <p:nvPr/>
          </p:nvGrpSpPr>
          <p:grpSpPr>
            <a:xfrm>
              <a:off x="4353433" y="5611941"/>
              <a:ext cx="602070" cy="223776"/>
              <a:chOff x="621719" y="4712770"/>
              <a:chExt cx="1904166" cy="707737"/>
            </a:xfrm>
          </p:grpSpPr>
          <p:sp>
            <p:nvSpPr>
              <p:cNvPr id="1035" name="Can 10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6" name="Can 10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7" name="Can 10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19" name="Group 1018"/>
            <p:cNvGrpSpPr/>
            <p:nvPr/>
          </p:nvGrpSpPr>
          <p:grpSpPr>
            <a:xfrm>
              <a:off x="4313237" y="5635686"/>
              <a:ext cx="602070" cy="223776"/>
              <a:chOff x="621719" y="4712770"/>
              <a:chExt cx="1904166" cy="707737"/>
            </a:xfrm>
          </p:grpSpPr>
          <p:sp>
            <p:nvSpPr>
              <p:cNvPr id="1032" name="Can 10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3" name="Can 10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4" name="Can 10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20" name="Group 1019"/>
            <p:cNvGrpSpPr/>
            <p:nvPr/>
          </p:nvGrpSpPr>
          <p:grpSpPr>
            <a:xfrm>
              <a:off x="5017910" y="5582348"/>
              <a:ext cx="602070" cy="223776"/>
              <a:chOff x="621719" y="4712770"/>
              <a:chExt cx="1904166" cy="707737"/>
            </a:xfrm>
          </p:grpSpPr>
          <p:sp>
            <p:nvSpPr>
              <p:cNvPr id="1029" name="Can 10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0" name="Can 10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31" name="Can 10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21" name="Group 1020"/>
            <p:cNvGrpSpPr/>
            <p:nvPr/>
          </p:nvGrpSpPr>
          <p:grpSpPr>
            <a:xfrm>
              <a:off x="4983757" y="5611941"/>
              <a:ext cx="602070" cy="223776"/>
              <a:chOff x="621719" y="4712770"/>
              <a:chExt cx="1904166" cy="707737"/>
            </a:xfrm>
          </p:grpSpPr>
          <p:sp>
            <p:nvSpPr>
              <p:cNvPr id="1026" name="Can 10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27" name="Can 10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28" name="Can 10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22" name="Group 1021"/>
            <p:cNvGrpSpPr/>
            <p:nvPr/>
          </p:nvGrpSpPr>
          <p:grpSpPr>
            <a:xfrm>
              <a:off x="4943561" y="5635686"/>
              <a:ext cx="602070" cy="223776"/>
              <a:chOff x="621719" y="4712770"/>
              <a:chExt cx="1904166" cy="707737"/>
            </a:xfrm>
          </p:grpSpPr>
          <p:sp>
            <p:nvSpPr>
              <p:cNvPr id="1023" name="Can 10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24" name="Can 10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25" name="Can 10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041" name="Group 1040"/>
          <p:cNvGrpSpPr/>
          <p:nvPr/>
        </p:nvGrpSpPr>
        <p:grpSpPr>
          <a:xfrm>
            <a:off x="10704238" y="5429400"/>
            <a:ext cx="1306372" cy="277035"/>
            <a:chOff x="4313237" y="5582348"/>
            <a:chExt cx="1306743" cy="277114"/>
          </a:xfrm>
        </p:grpSpPr>
        <p:grpSp>
          <p:nvGrpSpPr>
            <p:cNvPr id="1042" name="Group 1041"/>
            <p:cNvGrpSpPr/>
            <p:nvPr/>
          </p:nvGrpSpPr>
          <p:grpSpPr>
            <a:xfrm>
              <a:off x="4387586" y="5582348"/>
              <a:ext cx="602070" cy="223776"/>
              <a:chOff x="621719" y="4712770"/>
              <a:chExt cx="1904166" cy="707737"/>
            </a:xfrm>
          </p:grpSpPr>
          <p:sp>
            <p:nvSpPr>
              <p:cNvPr id="1063" name="Can 10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64" name="Can 10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65" name="Can 10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43" name="Group 1042"/>
            <p:cNvGrpSpPr/>
            <p:nvPr/>
          </p:nvGrpSpPr>
          <p:grpSpPr>
            <a:xfrm>
              <a:off x="4353433" y="5611941"/>
              <a:ext cx="602070" cy="223776"/>
              <a:chOff x="621719" y="4712770"/>
              <a:chExt cx="1904166" cy="707737"/>
            </a:xfrm>
          </p:grpSpPr>
          <p:sp>
            <p:nvSpPr>
              <p:cNvPr id="1060" name="Can 10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61" name="Can 10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62" name="Can 10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44" name="Group 1043"/>
            <p:cNvGrpSpPr/>
            <p:nvPr/>
          </p:nvGrpSpPr>
          <p:grpSpPr>
            <a:xfrm>
              <a:off x="4313237" y="5635686"/>
              <a:ext cx="602070" cy="223776"/>
              <a:chOff x="621719" y="4712770"/>
              <a:chExt cx="1904166" cy="707737"/>
            </a:xfrm>
          </p:grpSpPr>
          <p:sp>
            <p:nvSpPr>
              <p:cNvPr id="1057" name="Can 10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8" name="Can 10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9" name="Can 10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45" name="Group 1044"/>
            <p:cNvGrpSpPr/>
            <p:nvPr/>
          </p:nvGrpSpPr>
          <p:grpSpPr>
            <a:xfrm>
              <a:off x="5017910" y="5582348"/>
              <a:ext cx="602070" cy="223776"/>
              <a:chOff x="621719" y="4712770"/>
              <a:chExt cx="1904166" cy="707737"/>
            </a:xfrm>
          </p:grpSpPr>
          <p:sp>
            <p:nvSpPr>
              <p:cNvPr id="1054" name="Can 10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5" name="Can 10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6" name="Can 10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46" name="Group 1045"/>
            <p:cNvGrpSpPr/>
            <p:nvPr/>
          </p:nvGrpSpPr>
          <p:grpSpPr>
            <a:xfrm>
              <a:off x="4983757" y="5611941"/>
              <a:ext cx="602070" cy="223776"/>
              <a:chOff x="621719" y="4712770"/>
              <a:chExt cx="1904166" cy="707737"/>
            </a:xfrm>
          </p:grpSpPr>
          <p:sp>
            <p:nvSpPr>
              <p:cNvPr id="1051" name="Can 10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2" name="Can 10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3" name="Can 10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47" name="Group 1046"/>
            <p:cNvGrpSpPr/>
            <p:nvPr/>
          </p:nvGrpSpPr>
          <p:grpSpPr>
            <a:xfrm>
              <a:off x="4943561" y="5635686"/>
              <a:ext cx="602070" cy="223776"/>
              <a:chOff x="621719" y="4712770"/>
              <a:chExt cx="1904166" cy="707737"/>
            </a:xfrm>
          </p:grpSpPr>
          <p:sp>
            <p:nvSpPr>
              <p:cNvPr id="1048" name="Can 10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49" name="Can 10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50" name="Can 10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066" name="Group 1065"/>
          <p:cNvGrpSpPr/>
          <p:nvPr/>
        </p:nvGrpSpPr>
        <p:grpSpPr>
          <a:xfrm>
            <a:off x="10704238" y="5195116"/>
            <a:ext cx="1306372" cy="277035"/>
            <a:chOff x="4313237" y="5582348"/>
            <a:chExt cx="1306743" cy="277114"/>
          </a:xfrm>
        </p:grpSpPr>
        <p:grpSp>
          <p:nvGrpSpPr>
            <p:cNvPr id="1067" name="Group 1066"/>
            <p:cNvGrpSpPr/>
            <p:nvPr/>
          </p:nvGrpSpPr>
          <p:grpSpPr>
            <a:xfrm>
              <a:off x="4387586" y="5582348"/>
              <a:ext cx="602070" cy="223776"/>
              <a:chOff x="621719" y="4712770"/>
              <a:chExt cx="1904166" cy="707737"/>
            </a:xfrm>
          </p:grpSpPr>
          <p:sp>
            <p:nvSpPr>
              <p:cNvPr id="1088" name="Can 10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9" name="Can 10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90" name="Can 10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68" name="Group 1067"/>
            <p:cNvGrpSpPr/>
            <p:nvPr/>
          </p:nvGrpSpPr>
          <p:grpSpPr>
            <a:xfrm>
              <a:off x="4353433" y="5611941"/>
              <a:ext cx="602070" cy="223776"/>
              <a:chOff x="621719" y="4712770"/>
              <a:chExt cx="1904166" cy="707737"/>
            </a:xfrm>
          </p:grpSpPr>
          <p:sp>
            <p:nvSpPr>
              <p:cNvPr id="1085" name="Can 10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6" name="Can 10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7" name="Can 10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69" name="Group 1068"/>
            <p:cNvGrpSpPr/>
            <p:nvPr/>
          </p:nvGrpSpPr>
          <p:grpSpPr>
            <a:xfrm>
              <a:off x="4313237" y="5635686"/>
              <a:ext cx="602070" cy="223776"/>
              <a:chOff x="621719" y="4712770"/>
              <a:chExt cx="1904166" cy="707737"/>
            </a:xfrm>
          </p:grpSpPr>
          <p:sp>
            <p:nvSpPr>
              <p:cNvPr id="1082" name="Can 10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3" name="Can 10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4" name="Can 10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70" name="Group 1069"/>
            <p:cNvGrpSpPr/>
            <p:nvPr/>
          </p:nvGrpSpPr>
          <p:grpSpPr>
            <a:xfrm>
              <a:off x="5017910" y="5582348"/>
              <a:ext cx="602070" cy="223776"/>
              <a:chOff x="621719" y="4712770"/>
              <a:chExt cx="1904166" cy="707737"/>
            </a:xfrm>
          </p:grpSpPr>
          <p:sp>
            <p:nvSpPr>
              <p:cNvPr id="1079" name="Can 10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0" name="Can 10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81" name="Can 10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71" name="Group 1070"/>
            <p:cNvGrpSpPr/>
            <p:nvPr/>
          </p:nvGrpSpPr>
          <p:grpSpPr>
            <a:xfrm>
              <a:off x="4983757" y="5611941"/>
              <a:ext cx="602070" cy="223776"/>
              <a:chOff x="621719" y="4712770"/>
              <a:chExt cx="1904166" cy="707737"/>
            </a:xfrm>
          </p:grpSpPr>
          <p:sp>
            <p:nvSpPr>
              <p:cNvPr id="1076" name="Can 10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77" name="Can 10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78" name="Can 10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72" name="Group 1071"/>
            <p:cNvGrpSpPr/>
            <p:nvPr/>
          </p:nvGrpSpPr>
          <p:grpSpPr>
            <a:xfrm>
              <a:off x="4943561" y="5635686"/>
              <a:ext cx="602070" cy="223776"/>
              <a:chOff x="621719" y="4712770"/>
              <a:chExt cx="1904166" cy="707737"/>
            </a:xfrm>
          </p:grpSpPr>
          <p:sp>
            <p:nvSpPr>
              <p:cNvPr id="1073" name="Can 10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74" name="Can 10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75" name="Can 10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091" name="Group 1090"/>
          <p:cNvGrpSpPr/>
          <p:nvPr/>
        </p:nvGrpSpPr>
        <p:grpSpPr>
          <a:xfrm>
            <a:off x="10704238" y="4971404"/>
            <a:ext cx="1306372" cy="277035"/>
            <a:chOff x="4313237" y="5582348"/>
            <a:chExt cx="1306743" cy="277114"/>
          </a:xfrm>
        </p:grpSpPr>
        <p:grpSp>
          <p:nvGrpSpPr>
            <p:cNvPr id="1092" name="Group 1091"/>
            <p:cNvGrpSpPr/>
            <p:nvPr/>
          </p:nvGrpSpPr>
          <p:grpSpPr>
            <a:xfrm>
              <a:off x="4387586" y="5582348"/>
              <a:ext cx="602070" cy="223776"/>
              <a:chOff x="621719" y="4712770"/>
              <a:chExt cx="1904166" cy="707737"/>
            </a:xfrm>
          </p:grpSpPr>
          <p:sp>
            <p:nvSpPr>
              <p:cNvPr id="1113" name="Can 11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14" name="Can 11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15" name="Can 11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93" name="Group 1092"/>
            <p:cNvGrpSpPr/>
            <p:nvPr/>
          </p:nvGrpSpPr>
          <p:grpSpPr>
            <a:xfrm>
              <a:off x="4353433" y="5611941"/>
              <a:ext cx="602070" cy="223776"/>
              <a:chOff x="621719" y="4712770"/>
              <a:chExt cx="1904166" cy="707737"/>
            </a:xfrm>
          </p:grpSpPr>
          <p:sp>
            <p:nvSpPr>
              <p:cNvPr id="1110" name="Can 11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11" name="Can 11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12" name="Can 11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94" name="Group 1093"/>
            <p:cNvGrpSpPr/>
            <p:nvPr/>
          </p:nvGrpSpPr>
          <p:grpSpPr>
            <a:xfrm>
              <a:off x="4313237" y="5635686"/>
              <a:ext cx="602070" cy="223776"/>
              <a:chOff x="621719" y="4712770"/>
              <a:chExt cx="1904166" cy="707737"/>
            </a:xfrm>
          </p:grpSpPr>
          <p:sp>
            <p:nvSpPr>
              <p:cNvPr id="1107" name="Can 11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8" name="Can 11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9" name="Can 11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95" name="Group 1094"/>
            <p:cNvGrpSpPr/>
            <p:nvPr/>
          </p:nvGrpSpPr>
          <p:grpSpPr>
            <a:xfrm>
              <a:off x="5017910" y="5582348"/>
              <a:ext cx="602070" cy="223776"/>
              <a:chOff x="621719" y="4712770"/>
              <a:chExt cx="1904166" cy="707737"/>
            </a:xfrm>
          </p:grpSpPr>
          <p:sp>
            <p:nvSpPr>
              <p:cNvPr id="1104" name="Can 11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5" name="Can 11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6" name="Can 11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96" name="Group 1095"/>
            <p:cNvGrpSpPr/>
            <p:nvPr/>
          </p:nvGrpSpPr>
          <p:grpSpPr>
            <a:xfrm>
              <a:off x="4983757" y="5611941"/>
              <a:ext cx="602070" cy="223776"/>
              <a:chOff x="621719" y="4712770"/>
              <a:chExt cx="1904166" cy="707737"/>
            </a:xfrm>
          </p:grpSpPr>
          <p:sp>
            <p:nvSpPr>
              <p:cNvPr id="1101" name="Can 11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2" name="Can 11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3" name="Can 11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097" name="Group 1096"/>
            <p:cNvGrpSpPr/>
            <p:nvPr/>
          </p:nvGrpSpPr>
          <p:grpSpPr>
            <a:xfrm>
              <a:off x="4943561" y="5635686"/>
              <a:ext cx="602070" cy="223776"/>
              <a:chOff x="621719" y="4712770"/>
              <a:chExt cx="1904166" cy="707737"/>
            </a:xfrm>
          </p:grpSpPr>
          <p:sp>
            <p:nvSpPr>
              <p:cNvPr id="1098" name="Can 10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099" name="Can 10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00" name="Can 10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116" name="Group 1115"/>
          <p:cNvGrpSpPr/>
          <p:nvPr/>
        </p:nvGrpSpPr>
        <p:grpSpPr>
          <a:xfrm>
            <a:off x="10704238" y="4743796"/>
            <a:ext cx="1306372" cy="277035"/>
            <a:chOff x="4313237" y="5582348"/>
            <a:chExt cx="1306743" cy="277114"/>
          </a:xfrm>
        </p:grpSpPr>
        <p:grpSp>
          <p:nvGrpSpPr>
            <p:cNvPr id="1117" name="Group 1116"/>
            <p:cNvGrpSpPr/>
            <p:nvPr/>
          </p:nvGrpSpPr>
          <p:grpSpPr>
            <a:xfrm>
              <a:off x="4387586" y="5582348"/>
              <a:ext cx="602070" cy="223776"/>
              <a:chOff x="621719" y="4712770"/>
              <a:chExt cx="1904166" cy="707737"/>
            </a:xfrm>
          </p:grpSpPr>
          <p:sp>
            <p:nvSpPr>
              <p:cNvPr id="1138" name="Can 11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9" name="Can 11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40" name="Can 11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18" name="Group 1117"/>
            <p:cNvGrpSpPr/>
            <p:nvPr/>
          </p:nvGrpSpPr>
          <p:grpSpPr>
            <a:xfrm>
              <a:off x="4353433" y="5611941"/>
              <a:ext cx="602070" cy="223776"/>
              <a:chOff x="621719" y="4712770"/>
              <a:chExt cx="1904166" cy="707737"/>
            </a:xfrm>
          </p:grpSpPr>
          <p:sp>
            <p:nvSpPr>
              <p:cNvPr id="1135" name="Can 11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6" name="Can 11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7" name="Can 11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19" name="Group 1118"/>
            <p:cNvGrpSpPr/>
            <p:nvPr/>
          </p:nvGrpSpPr>
          <p:grpSpPr>
            <a:xfrm>
              <a:off x="4313237" y="5635686"/>
              <a:ext cx="602070" cy="223776"/>
              <a:chOff x="621719" y="4712770"/>
              <a:chExt cx="1904166" cy="707737"/>
            </a:xfrm>
          </p:grpSpPr>
          <p:sp>
            <p:nvSpPr>
              <p:cNvPr id="1132" name="Can 11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3" name="Can 11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4" name="Can 11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20" name="Group 1119"/>
            <p:cNvGrpSpPr/>
            <p:nvPr/>
          </p:nvGrpSpPr>
          <p:grpSpPr>
            <a:xfrm>
              <a:off x="5017910" y="5582348"/>
              <a:ext cx="602070" cy="223776"/>
              <a:chOff x="621719" y="4712770"/>
              <a:chExt cx="1904166" cy="707737"/>
            </a:xfrm>
          </p:grpSpPr>
          <p:sp>
            <p:nvSpPr>
              <p:cNvPr id="1129" name="Can 11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0" name="Can 11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31" name="Can 11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21" name="Group 1120"/>
            <p:cNvGrpSpPr/>
            <p:nvPr/>
          </p:nvGrpSpPr>
          <p:grpSpPr>
            <a:xfrm>
              <a:off x="4983757" y="5611941"/>
              <a:ext cx="602070" cy="223776"/>
              <a:chOff x="621719" y="4712770"/>
              <a:chExt cx="1904166" cy="707737"/>
            </a:xfrm>
          </p:grpSpPr>
          <p:sp>
            <p:nvSpPr>
              <p:cNvPr id="1126" name="Can 11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27" name="Can 11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28" name="Can 11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22" name="Group 1121"/>
            <p:cNvGrpSpPr/>
            <p:nvPr/>
          </p:nvGrpSpPr>
          <p:grpSpPr>
            <a:xfrm>
              <a:off x="4943561" y="5635686"/>
              <a:ext cx="602070" cy="223776"/>
              <a:chOff x="621719" y="4712770"/>
              <a:chExt cx="1904166" cy="707737"/>
            </a:xfrm>
          </p:grpSpPr>
          <p:sp>
            <p:nvSpPr>
              <p:cNvPr id="1123" name="Can 11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24" name="Can 11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25" name="Can 11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141" name="Group 1140"/>
          <p:cNvGrpSpPr/>
          <p:nvPr/>
        </p:nvGrpSpPr>
        <p:grpSpPr>
          <a:xfrm>
            <a:off x="10704238" y="4515260"/>
            <a:ext cx="1306372" cy="277035"/>
            <a:chOff x="4313237" y="5582348"/>
            <a:chExt cx="1306743" cy="277114"/>
          </a:xfrm>
        </p:grpSpPr>
        <p:grpSp>
          <p:nvGrpSpPr>
            <p:cNvPr id="1142" name="Group 1141"/>
            <p:cNvGrpSpPr/>
            <p:nvPr/>
          </p:nvGrpSpPr>
          <p:grpSpPr>
            <a:xfrm>
              <a:off x="4387586" y="5582348"/>
              <a:ext cx="602070" cy="223776"/>
              <a:chOff x="621719" y="4712770"/>
              <a:chExt cx="1904166" cy="707737"/>
            </a:xfrm>
          </p:grpSpPr>
          <p:sp>
            <p:nvSpPr>
              <p:cNvPr id="1163" name="Can 11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64" name="Can 11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65" name="Can 11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43" name="Group 1142"/>
            <p:cNvGrpSpPr/>
            <p:nvPr/>
          </p:nvGrpSpPr>
          <p:grpSpPr>
            <a:xfrm>
              <a:off x="4353433" y="5611941"/>
              <a:ext cx="602070" cy="223776"/>
              <a:chOff x="621719" y="4712770"/>
              <a:chExt cx="1904166" cy="707737"/>
            </a:xfrm>
          </p:grpSpPr>
          <p:sp>
            <p:nvSpPr>
              <p:cNvPr id="1160" name="Can 11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61" name="Can 11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62" name="Can 11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44" name="Group 1143"/>
            <p:cNvGrpSpPr/>
            <p:nvPr/>
          </p:nvGrpSpPr>
          <p:grpSpPr>
            <a:xfrm>
              <a:off x="4313237" y="5635686"/>
              <a:ext cx="602070" cy="223776"/>
              <a:chOff x="621719" y="4712770"/>
              <a:chExt cx="1904166" cy="707737"/>
            </a:xfrm>
          </p:grpSpPr>
          <p:sp>
            <p:nvSpPr>
              <p:cNvPr id="1157" name="Can 11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8" name="Can 11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9" name="Can 11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45" name="Group 1144"/>
            <p:cNvGrpSpPr/>
            <p:nvPr/>
          </p:nvGrpSpPr>
          <p:grpSpPr>
            <a:xfrm>
              <a:off x="5017910" y="5582348"/>
              <a:ext cx="602070" cy="223776"/>
              <a:chOff x="621719" y="4712770"/>
              <a:chExt cx="1904166" cy="707737"/>
            </a:xfrm>
          </p:grpSpPr>
          <p:sp>
            <p:nvSpPr>
              <p:cNvPr id="1154" name="Can 11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5" name="Can 11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6" name="Can 11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46" name="Group 1145"/>
            <p:cNvGrpSpPr/>
            <p:nvPr/>
          </p:nvGrpSpPr>
          <p:grpSpPr>
            <a:xfrm>
              <a:off x="4983757" y="5611941"/>
              <a:ext cx="602070" cy="223776"/>
              <a:chOff x="621719" y="4712770"/>
              <a:chExt cx="1904166" cy="707737"/>
            </a:xfrm>
          </p:grpSpPr>
          <p:sp>
            <p:nvSpPr>
              <p:cNvPr id="1151" name="Can 11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2" name="Can 11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3" name="Can 11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47" name="Group 1146"/>
            <p:cNvGrpSpPr/>
            <p:nvPr/>
          </p:nvGrpSpPr>
          <p:grpSpPr>
            <a:xfrm>
              <a:off x="4943561" y="5635686"/>
              <a:ext cx="602070" cy="223776"/>
              <a:chOff x="621719" y="4712770"/>
              <a:chExt cx="1904166" cy="707737"/>
            </a:xfrm>
          </p:grpSpPr>
          <p:sp>
            <p:nvSpPr>
              <p:cNvPr id="1148" name="Can 11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49" name="Can 11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50" name="Can 11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166" name="Group 1165"/>
          <p:cNvGrpSpPr/>
          <p:nvPr/>
        </p:nvGrpSpPr>
        <p:grpSpPr>
          <a:xfrm>
            <a:off x="10704238" y="4297663"/>
            <a:ext cx="1306372" cy="277035"/>
            <a:chOff x="4313237" y="5582348"/>
            <a:chExt cx="1306743" cy="277114"/>
          </a:xfrm>
        </p:grpSpPr>
        <p:grpSp>
          <p:nvGrpSpPr>
            <p:cNvPr id="1167" name="Group 1166"/>
            <p:cNvGrpSpPr/>
            <p:nvPr/>
          </p:nvGrpSpPr>
          <p:grpSpPr>
            <a:xfrm>
              <a:off x="4387586" y="5582348"/>
              <a:ext cx="602070" cy="223776"/>
              <a:chOff x="621719" y="4712770"/>
              <a:chExt cx="1904166" cy="707737"/>
            </a:xfrm>
          </p:grpSpPr>
          <p:sp>
            <p:nvSpPr>
              <p:cNvPr id="1188" name="Can 11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9" name="Can 11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90" name="Can 11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68" name="Group 1167"/>
            <p:cNvGrpSpPr/>
            <p:nvPr/>
          </p:nvGrpSpPr>
          <p:grpSpPr>
            <a:xfrm>
              <a:off x="4353433" y="5611941"/>
              <a:ext cx="602070" cy="223776"/>
              <a:chOff x="621719" y="4712770"/>
              <a:chExt cx="1904166" cy="707737"/>
            </a:xfrm>
          </p:grpSpPr>
          <p:sp>
            <p:nvSpPr>
              <p:cNvPr id="1185" name="Can 11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6" name="Can 11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7" name="Can 11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69" name="Group 1168"/>
            <p:cNvGrpSpPr/>
            <p:nvPr/>
          </p:nvGrpSpPr>
          <p:grpSpPr>
            <a:xfrm>
              <a:off x="4313237" y="5635686"/>
              <a:ext cx="602070" cy="223776"/>
              <a:chOff x="621719" y="4712770"/>
              <a:chExt cx="1904166" cy="707737"/>
            </a:xfrm>
          </p:grpSpPr>
          <p:sp>
            <p:nvSpPr>
              <p:cNvPr id="1182" name="Can 11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3" name="Can 11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4" name="Can 11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70" name="Group 1169"/>
            <p:cNvGrpSpPr/>
            <p:nvPr/>
          </p:nvGrpSpPr>
          <p:grpSpPr>
            <a:xfrm>
              <a:off x="5017910" y="5582348"/>
              <a:ext cx="602070" cy="223776"/>
              <a:chOff x="621719" y="4712770"/>
              <a:chExt cx="1904166" cy="707737"/>
            </a:xfrm>
          </p:grpSpPr>
          <p:sp>
            <p:nvSpPr>
              <p:cNvPr id="1179" name="Can 11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0" name="Can 11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81" name="Can 11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71" name="Group 1170"/>
            <p:cNvGrpSpPr/>
            <p:nvPr/>
          </p:nvGrpSpPr>
          <p:grpSpPr>
            <a:xfrm>
              <a:off x="4983757" y="5611941"/>
              <a:ext cx="602070" cy="223776"/>
              <a:chOff x="621719" y="4712770"/>
              <a:chExt cx="1904166" cy="707737"/>
            </a:xfrm>
          </p:grpSpPr>
          <p:sp>
            <p:nvSpPr>
              <p:cNvPr id="1176" name="Can 11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77" name="Can 11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78" name="Can 11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72" name="Group 1171"/>
            <p:cNvGrpSpPr/>
            <p:nvPr/>
          </p:nvGrpSpPr>
          <p:grpSpPr>
            <a:xfrm>
              <a:off x="4943561" y="5635686"/>
              <a:ext cx="602070" cy="223776"/>
              <a:chOff x="621719" y="4712770"/>
              <a:chExt cx="1904166" cy="707737"/>
            </a:xfrm>
          </p:grpSpPr>
          <p:sp>
            <p:nvSpPr>
              <p:cNvPr id="1173" name="Can 11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74" name="Can 11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75" name="Can 11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191" name="Group 1190"/>
          <p:cNvGrpSpPr/>
          <p:nvPr/>
        </p:nvGrpSpPr>
        <p:grpSpPr>
          <a:xfrm>
            <a:off x="10704238" y="4063378"/>
            <a:ext cx="1306372" cy="277035"/>
            <a:chOff x="4313237" y="5582348"/>
            <a:chExt cx="1306743" cy="277114"/>
          </a:xfrm>
        </p:grpSpPr>
        <p:grpSp>
          <p:nvGrpSpPr>
            <p:cNvPr id="1192" name="Group 1191"/>
            <p:cNvGrpSpPr/>
            <p:nvPr/>
          </p:nvGrpSpPr>
          <p:grpSpPr>
            <a:xfrm>
              <a:off x="4387586" y="5582348"/>
              <a:ext cx="602070" cy="223776"/>
              <a:chOff x="621719" y="4712770"/>
              <a:chExt cx="1904166" cy="707737"/>
            </a:xfrm>
          </p:grpSpPr>
          <p:sp>
            <p:nvSpPr>
              <p:cNvPr id="1213" name="Can 12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14" name="Can 12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15" name="Can 12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93" name="Group 1192"/>
            <p:cNvGrpSpPr/>
            <p:nvPr/>
          </p:nvGrpSpPr>
          <p:grpSpPr>
            <a:xfrm>
              <a:off x="4353433" y="5611941"/>
              <a:ext cx="602070" cy="223776"/>
              <a:chOff x="621719" y="4712770"/>
              <a:chExt cx="1904166" cy="707737"/>
            </a:xfrm>
          </p:grpSpPr>
          <p:sp>
            <p:nvSpPr>
              <p:cNvPr id="1210" name="Can 12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11" name="Can 12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12" name="Can 12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94" name="Group 1193"/>
            <p:cNvGrpSpPr/>
            <p:nvPr/>
          </p:nvGrpSpPr>
          <p:grpSpPr>
            <a:xfrm>
              <a:off x="4313237" y="5635686"/>
              <a:ext cx="602070" cy="223776"/>
              <a:chOff x="621719" y="4712770"/>
              <a:chExt cx="1904166" cy="707737"/>
            </a:xfrm>
          </p:grpSpPr>
          <p:sp>
            <p:nvSpPr>
              <p:cNvPr id="1207" name="Can 12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8" name="Can 12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9" name="Can 12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95" name="Group 1194"/>
            <p:cNvGrpSpPr/>
            <p:nvPr/>
          </p:nvGrpSpPr>
          <p:grpSpPr>
            <a:xfrm>
              <a:off x="5017910" y="5582348"/>
              <a:ext cx="602070" cy="223776"/>
              <a:chOff x="621719" y="4712770"/>
              <a:chExt cx="1904166" cy="707737"/>
            </a:xfrm>
          </p:grpSpPr>
          <p:sp>
            <p:nvSpPr>
              <p:cNvPr id="1204" name="Can 12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5" name="Can 12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6" name="Can 12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96" name="Group 1195"/>
            <p:cNvGrpSpPr/>
            <p:nvPr/>
          </p:nvGrpSpPr>
          <p:grpSpPr>
            <a:xfrm>
              <a:off x="4983757" y="5611941"/>
              <a:ext cx="602070" cy="223776"/>
              <a:chOff x="621719" y="4712770"/>
              <a:chExt cx="1904166" cy="707737"/>
            </a:xfrm>
          </p:grpSpPr>
          <p:sp>
            <p:nvSpPr>
              <p:cNvPr id="1201" name="Can 12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2" name="Can 12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3" name="Can 12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197" name="Group 1196"/>
            <p:cNvGrpSpPr/>
            <p:nvPr/>
          </p:nvGrpSpPr>
          <p:grpSpPr>
            <a:xfrm>
              <a:off x="4943561" y="5635686"/>
              <a:ext cx="602070" cy="223776"/>
              <a:chOff x="621719" y="4712770"/>
              <a:chExt cx="1904166" cy="707737"/>
            </a:xfrm>
          </p:grpSpPr>
          <p:sp>
            <p:nvSpPr>
              <p:cNvPr id="1198" name="Can 11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199" name="Can 11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00" name="Can 11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216" name="Group 1215"/>
          <p:cNvGrpSpPr/>
          <p:nvPr/>
        </p:nvGrpSpPr>
        <p:grpSpPr>
          <a:xfrm>
            <a:off x="10704238" y="3824579"/>
            <a:ext cx="1306372" cy="277035"/>
            <a:chOff x="4313237" y="5582348"/>
            <a:chExt cx="1306743" cy="277114"/>
          </a:xfrm>
        </p:grpSpPr>
        <p:grpSp>
          <p:nvGrpSpPr>
            <p:cNvPr id="1217" name="Group 1216"/>
            <p:cNvGrpSpPr/>
            <p:nvPr/>
          </p:nvGrpSpPr>
          <p:grpSpPr>
            <a:xfrm>
              <a:off x="4387586" y="5582348"/>
              <a:ext cx="602070" cy="223776"/>
              <a:chOff x="621719" y="4712770"/>
              <a:chExt cx="1904166" cy="707737"/>
            </a:xfrm>
          </p:grpSpPr>
          <p:sp>
            <p:nvSpPr>
              <p:cNvPr id="1238" name="Can 12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9" name="Can 12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40" name="Can 12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18" name="Group 1217"/>
            <p:cNvGrpSpPr/>
            <p:nvPr/>
          </p:nvGrpSpPr>
          <p:grpSpPr>
            <a:xfrm>
              <a:off x="4353433" y="5611941"/>
              <a:ext cx="602070" cy="223776"/>
              <a:chOff x="621719" y="4712770"/>
              <a:chExt cx="1904166" cy="707737"/>
            </a:xfrm>
          </p:grpSpPr>
          <p:sp>
            <p:nvSpPr>
              <p:cNvPr id="1235" name="Can 12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6" name="Can 12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7" name="Can 12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19" name="Group 1218"/>
            <p:cNvGrpSpPr/>
            <p:nvPr/>
          </p:nvGrpSpPr>
          <p:grpSpPr>
            <a:xfrm>
              <a:off x="4313237" y="5635686"/>
              <a:ext cx="602070" cy="223776"/>
              <a:chOff x="621719" y="4712770"/>
              <a:chExt cx="1904166" cy="707737"/>
            </a:xfrm>
          </p:grpSpPr>
          <p:sp>
            <p:nvSpPr>
              <p:cNvPr id="1232" name="Can 12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3" name="Can 12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4" name="Can 12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20" name="Group 1219"/>
            <p:cNvGrpSpPr/>
            <p:nvPr/>
          </p:nvGrpSpPr>
          <p:grpSpPr>
            <a:xfrm>
              <a:off x="5017910" y="5582348"/>
              <a:ext cx="602070" cy="223776"/>
              <a:chOff x="621719" y="4712770"/>
              <a:chExt cx="1904166" cy="707737"/>
            </a:xfrm>
          </p:grpSpPr>
          <p:sp>
            <p:nvSpPr>
              <p:cNvPr id="1229" name="Can 12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0" name="Can 12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31" name="Can 12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21" name="Group 1220"/>
            <p:cNvGrpSpPr/>
            <p:nvPr/>
          </p:nvGrpSpPr>
          <p:grpSpPr>
            <a:xfrm>
              <a:off x="4983757" y="5611941"/>
              <a:ext cx="602070" cy="223776"/>
              <a:chOff x="621719" y="4712770"/>
              <a:chExt cx="1904166" cy="707737"/>
            </a:xfrm>
          </p:grpSpPr>
          <p:sp>
            <p:nvSpPr>
              <p:cNvPr id="1226" name="Can 12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27" name="Can 12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28" name="Can 12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22" name="Group 1221"/>
            <p:cNvGrpSpPr/>
            <p:nvPr/>
          </p:nvGrpSpPr>
          <p:grpSpPr>
            <a:xfrm>
              <a:off x="4943561" y="5635686"/>
              <a:ext cx="602070" cy="223776"/>
              <a:chOff x="621719" y="4712770"/>
              <a:chExt cx="1904166" cy="707737"/>
            </a:xfrm>
          </p:grpSpPr>
          <p:sp>
            <p:nvSpPr>
              <p:cNvPr id="1223" name="Can 12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24" name="Can 12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25" name="Can 12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241" name="Group 1240"/>
          <p:cNvGrpSpPr/>
          <p:nvPr/>
        </p:nvGrpSpPr>
        <p:grpSpPr>
          <a:xfrm>
            <a:off x="10704238" y="3590295"/>
            <a:ext cx="1306372" cy="277035"/>
            <a:chOff x="4313237" y="5582348"/>
            <a:chExt cx="1306743" cy="277114"/>
          </a:xfrm>
        </p:grpSpPr>
        <p:grpSp>
          <p:nvGrpSpPr>
            <p:cNvPr id="1242" name="Group 1241"/>
            <p:cNvGrpSpPr/>
            <p:nvPr/>
          </p:nvGrpSpPr>
          <p:grpSpPr>
            <a:xfrm>
              <a:off x="4387586" y="5582348"/>
              <a:ext cx="602070" cy="223776"/>
              <a:chOff x="621719" y="4712770"/>
              <a:chExt cx="1904166" cy="707737"/>
            </a:xfrm>
          </p:grpSpPr>
          <p:sp>
            <p:nvSpPr>
              <p:cNvPr id="1263" name="Can 12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64" name="Can 12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65" name="Can 12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43" name="Group 1242"/>
            <p:cNvGrpSpPr/>
            <p:nvPr/>
          </p:nvGrpSpPr>
          <p:grpSpPr>
            <a:xfrm>
              <a:off x="4353433" y="5611941"/>
              <a:ext cx="602070" cy="223776"/>
              <a:chOff x="621719" y="4712770"/>
              <a:chExt cx="1904166" cy="707737"/>
            </a:xfrm>
          </p:grpSpPr>
          <p:sp>
            <p:nvSpPr>
              <p:cNvPr id="1260" name="Can 12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61" name="Can 12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62" name="Can 12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44" name="Group 1243"/>
            <p:cNvGrpSpPr/>
            <p:nvPr/>
          </p:nvGrpSpPr>
          <p:grpSpPr>
            <a:xfrm>
              <a:off x="4313237" y="5635686"/>
              <a:ext cx="602070" cy="223776"/>
              <a:chOff x="621719" y="4712770"/>
              <a:chExt cx="1904166" cy="707737"/>
            </a:xfrm>
          </p:grpSpPr>
          <p:sp>
            <p:nvSpPr>
              <p:cNvPr id="1257" name="Can 12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8" name="Can 12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9" name="Can 12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45" name="Group 1244"/>
            <p:cNvGrpSpPr/>
            <p:nvPr/>
          </p:nvGrpSpPr>
          <p:grpSpPr>
            <a:xfrm>
              <a:off x="5017910" y="5582348"/>
              <a:ext cx="602070" cy="223776"/>
              <a:chOff x="621719" y="4712770"/>
              <a:chExt cx="1904166" cy="707737"/>
            </a:xfrm>
          </p:grpSpPr>
          <p:sp>
            <p:nvSpPr>
              <p:cNvPr id="1254" name="Can 12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5" name="Can 12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6" name="Can 12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46" name="Group 1245"/>
            <p:cNvGrpSpPr/>
            <p:nvPr/>
          </p:nvGrpSpPr>
          <p:grpSpPr>
            <a:xfrm>
              <a:off x="4983757" y="5611941"/>
              <a:ext cx="602070" cy="223776"/>
              <a:chOff x="621719" y="4712770"/>
              <a:chExt cx="1904166" cy="707737"/>
            </a:xfrm>
          </p:grpSpPr>
          <p:sp>
            <p:nvSpPr>
              <p:cNvPr id="1251" name="Can 12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2" name="Can 12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3" name="Can 12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47" name="Group 1246"/>
            <p:cNvGrpSpPr/>
            <p:nvPr/>
          </p:nvGrpSpPr>
          <p:grpSpPr>
            <a:xfrm>
              <a:off x="4943561" y="5635686"/>
              <a:ext cx="602070" cy="223776"/>
              <a:chOff x="621719" y="4712770"/>
              <a:chExt cx="1904166" cy="707737"/>
            </a:xfrm>
          </p:grpSpPr>
          <p:sp>
            <p:nvSpPr>
              <p:cNvPr id="1248" name="Can 12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49" name="Can 12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50" name="Can 12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266" name="Group 1265"/>
          <p:cNvGrpSpPr/>
          <p:nvPr/>
        </p:nvGrpSpPr>
        <p:grpSpPr>
          <a:xfrm>
            <a:off x="10704238" y="3372698"/>
            <a:ext cx="1306372" cy="277035"/>
            <a:chOff x="4313237" y="5582348"/>
            <a:chExt cx="1306743" cy="277114"/>
          </a:xfrm>
        </p:grpSpPr>
        <p:grpSp>
          <p:nvGrpSpPr>
            <p:cNvPr id="1267" name="Group 1266"/>
            <p:cNvGrpSpPr/>
            <p:nvPr/>
          </p:nvGrpSpPr>
          <p:grpSpPr>
            <a:xfrm>
              <a:off x="4387586" y="5582348"/>
              <a:ext cx="602070" cy="223776"/>
              <a:chOff x="621719" y="4712770"/>
              <a:chExt cx="1904166" cy="707737"/>
            </a:xfrm>
          </p:grpSpPr>
          <p:sp>
            <p:nvSpPr>
              <p:cNvPr id="1288" name="Can 12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9" name="Can 12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90" name="Can 12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68" name="Group 1267"/>
            <p:cNvGrpSpPr/>
            <p:nvPr/>
          </p:nvGrpSpPr>
          <p:grpSpPr>
            <a:xfrm>
              <a:off x="4353433" y="5611941"/>
              <a:ext cx="602070" cy="223776"/>
              <a:chOff x="621719" y="4712770"/>
              <a:chExt cx="1904166" cy="707737"/>
            </a:xfrm>
          </p:grpSpPr>
          <p:sp>
            <p:nvSpPr>
              <p:cNvPr id="1285" name="Can 12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6" name="Can 12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7" name="Can 12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69" name="Group 1268"/>
            <p:cNvGrpSpPr/>
            <p:nvPr/>
          </p:nvGrpSpPr>
          <p:grpSpPr>
            <a:xfrm>
              <a:off x="4313237" y="5635686"/>
              <a:ext cx="602070" cy="223776"/>
              <a:chOff x="621719" y="4712770"/>
              <a:chExt cx="1904166" cy="707737"/>
            </a:xfrm>
          </p:grpSpPr>
          <p:sp>
            <p:nvSpPr>
              <p:cNvPr id="1282" name="Can 12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3" name="Can 12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4" name="Can 12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70" name="Group 1269"/>
            <p:cNvGrpSpPr/>
            <p:nvPr/>
          </p:nvGrpSpPr>
          <p:grpSpPr>
            <a:xfrm>
              <a:off x="5017910" y="5582348"/>
              <a:ext cx="602070" cy="223776"/>
              <a:chOff x="621719" y="4712770"/>
              <a:chExt cx="1904166" cy="707737"/>
            </a:xfrm>
          </p:grpSpPr>
          <p:sp>
            <p:nvSpPr>
              <p:cNvPr id="1279" name="Can 12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0" name="Can 12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81" name="Can 12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71" name="Group 1270"/>
            <p:cNvGrpSpPr/>
            <p:nvPr/>
          </p:nvGrpSpPr>
          <p:grpSpPr>
            <a:xfrm>
              <a:off x="4983757" y="5611941"/>
              <a:ext cx="602070" cy="223776"/>
              <a:chOff x="621719" y="4712770"/>
              <a:chExt cx="1904166" cy="707737"/>
            </a:xfrm>
          </p:grpSpPr>
          <p:sp>
            <p:nvSpPr>
              <p:cNvPr id="1276" name="Can 12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77" name="Can 12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78" name="Can 12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72" name="Group 1271"/>
            <p:cNvGrpSpPr/>
            <p:nvPr/>
          </p:nvGrpSpPr>
          <p:grpSpPr>
            <a:xfrm>
              <a:off x="4943561" y="5635686"/>
              <a:ext cx="602070" cy="223776"/>
              <a:chOff x="621719" y="4712770"/>
              <a:chExt cx="1904166" cy="707737"/>
            </a:xfrm>
          </p:grpSpPr>
          <p:sp>
            <p:nvSpPr>
              <p:cNvPr id="1273" name="Can 127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74" name="Can 127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75" name="Can 127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291" name="Group 1290"/>
          <p:cNvGrpSpPr/>
          <p:nvPr/>
        </p:nvGrpSpPr>
        <p:grpSpPr>
          <a:xfrm>
            <a:off x="10704238" y="3138413"/>
            <a:ext cx="1306372" cy="277035"/>
            <a:chOff x="4313237" y="5582348"/>
            <a:chExt cx="1306743" cy="277114"/>
          </a:xfrm>
        </p:grpSpPr>
        <p:grpSp>
          <p:nvGrpSpPr>
            <p:cNvPr id="1292" name="Group 1291"/>
            <p:cNvGrpSpPr/>
            <p:nvPr/>
          </p:nvGrpSpPr>
          <p:grpSpPr>
            <a:xfrm>
              <a:off x="4387586" y="5582348"/>
              <a:ext cx="602070" cy="223776"/>
              <a:chOff x="621719" y="4712770"/>
              <a:chExt cx="1904166" cy="707737"/>
            </a:xfrm>
          </p:grpSpPr>
          <p:sp>
            <p:nvSpPr>
              <p:cNvPr id="1313" name="Can 131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14" name="Can 131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15" name="Can 131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93" name="Group 1292"/>
            <p:cNvGrpSpPr/>
            <p:nvPr/>
          </p:nvGrpSpPr>
          <p:grpSpPr>
            <a:xfrm>
              <a:off x="4353433" y="5611941"/>
              <a:ext cx="602070" cy="223776"/>
              <a:chOff x="621719" y="4712770"/>
              <a:chExt cx="1904166" cy="707737"/>
            </a:xfrm>
          </p:grpSpPr>
          <p:sp>
            <p:nvSpPr>
              <p:cNvPr id="1310" name="Can 130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11" name="Can 131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12" name="Can 131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94" name="Group 1293"/>
            <p:cNvGrpSpPr/>
            <p:nvPr/>
          </p:nvGrpSpPr>
          <p:grpSpPr>
            <a:xfrm>
              <a:off x="4313237" y="5635686"/>
              <a:ext cx="602070" cy="223776"/>
              <a:chOff x="621719" y="4712770"/>
              <a:chExt cx="1904166" cy="707737"/>
            </a:xfrm>
          </p:grpSpPr>
          <p:sp>
            <p:nvSpPr>
              <p:cNvPr id="1307" name="Can 130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8" name="Can 130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9" name="Can 130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95" name="Group 1294"/>
            <p:cNvGrpSpPr/>
            <p:nvPr/>
          </p:nvGrpSpPr>
          <p:grpSpPr>
            <a:xfrm>
              <a:off x="5017910" y="5582348"/>
              <a:ext cx="602070" cy="223776"/>
              <a:chOff x="621719" y="4712770"/>
              <a:chExt cx="1904166" cy="707737"/>
            </a:xfrm>
          </p:grpSpPr>
          <p:sp>
            <p:nvSpPr>
              <p:cNvPr id="1304" name="Can 130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5" name="Can 130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6" name="Can 130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96" name="Group 1295"/>
            <p:cNvGrpSpPr/>
            <p:nvPr/>
          </p:nvGrpSpPr>
          <p:grpSpPr>
            <a:xfrm>
              <a:off x="4983757" y="5611941"/>
              <a:ext cx="602070" cy="223776"/>
              <a:chOff x="621719" y="4712770"/>
              <a:chExt cx="1904166" cy="707737"/>
            </a:xfrm>
          </p:grpSpPr>
          <p:sp>
            <p:nvSpPr>
              <p:cNvPr id="1301" name="Can 130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2" name="Can 130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3" name="Can 130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297" name="Group 1296"/>
            <p:cNvGrpSpPr/>
            <p:nvPr/>
          </p:nvGrpSpPr>
          <p:grpSpPr>
            <a:xfrm>
              <a:off x="4943561" y="5635686"/>
              <a:ext cx="602070" cy="223776"/>
              <a:chOff x="621719" y="4712770"/>
              <a:chExt cx="1904166" cy="707737"/>
            </a:xfrm>
          </p:grpSpPr>
          <p:sp>
            <p:nvSpPr>
              <p:cNvPr id="1298" name="Can 129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299" name="Can 129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00" name="Can 129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316" name="Group 1315"/>
          <p:cNvGrpSpPr/>
          <p:nvPr/>
        </p:nvGrpSpPr>
        <p:grpSpPr>
          <a:xfrm>
            <a:off x="10704238" y="2906691"/>
            <a:ext cx="1306372" cy="277035"/>
            <a:chOff x="4313237" y="5582348"/>
            <a:chExt cx="1306743" cy="277114"/>
          </a:xfrm>
        </p:grpSpPr>
        <p:grpSp>
          <p:nvGrpSpPr>
            <p:cNvPr id="1317" name="Group 1316"/>
            <p:cNvGrpSpPr/>
            <p:nvPr/>
          </p:nvGrpSpPr>
          <p:grpSpPr>
            <a:xfrm>
              <a:off x="4387586" y="5582348"/>
              <a:ext cx="602070" cy="223776"/>
              <a:chOff x="621719" y="4712770"/>
              <a:chExt cx="1904166" cy="707737"/>
            </a:xfrm>
          </p:grpSpPr>
          <p:sp>
            <p:nvSpPr>
              <p:cNvPr id="1338" name="Can 133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9" name="Can 133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40" name="Can 133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18" name="Group 1317"/>
            <p:cNvGrpSpPr/>
            <p:nvPr/>
          </p:nvGrpSpPr>
          <p:grpSpPr>
            <a:xfrm>
              <a:off x="4353433" y="5611941"/>
              <a:ext cx="602070" cy="223776"/>
              <a:chOff x="621719" y="4712770"/>
              <a:chExt cx="1904166" cy="707737"/>
            </a:xfrm>
          </p:grpSpPr>
          <p:sp>
            <p:nvSpPr>
              <p:cNvPr id="1335" name="Can 133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6" name="Can 133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7" name="Can 133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19" name="Group 1318"/>
            <p:cNvGrpSpPr/>
            <p:nvPr/>
          </p:nvGrpSpPr>
          <p:grpSpPr>
            <a:xfrm>
              <a:off x="4313237" y="5635686"/>
              <a:ext cx="602070" cy="223776"/>
              <a:chOff x="621719" y="4712770"/>
              <a:chExt cx="1904166" cy="707737"/>
            </a:xfrm>
          </p:grpSpPr>
          <p:sp>
            <p:nvSpPr>
              <p:cNvPr id="1332" name="Can 133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3" name="Can 133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4" name="Can 133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20" name="Group 1319"/>
            <p:cNvGrpSpPr/>
            <p:nvPr/>
          </p:nvGrpSpPr>
          <p:grpSpPr>
            <a:xfrm>
              <a:off x="5017910" y="5582348"/>
              <a:ext cx="602070" cy="223776"/>
              <a:chOff x="621719" y="4712770"/>
              <a:chExt cx="1904166" cy="707737"/>
            </a:xfrm>
          </p:grpSpPr>
          <p:sp>
            <p:nvSpPr>
              <p:cNvPr id="1329" name="Can 132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0" name="Can 132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31" name="Can 133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21" name="Group 1320"/>
            <p:cNvGrpSpPr/>
            <p:nvPr/>
          </p:nvGrpSpPr>
          <p:grpSpPr>
            <a:xfrm>
              <a:off x="4983757" y="5611941"/>
              <a:ext cx="602070" cy="223776"/>
              <a:chOff x="621719" y="4712770"/>
              <a:chExt cx="1904166" cy="707737"/>
            </a:xfrm>
          </p:grpSpPr>
          <p:sp>
            <p:nvSpPr>
              <p:cNvPr id="1326" name="Can 132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27" name="Can 132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28" name="Can 132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22" name="Group 1321"/>
            <p:cNvGrpSpPr/>
            <p:nvPr/>
          </p:nvGrpSpPr>
          <p:grpSpPr>
            <a:xfrm>
              <a:off x="4943561" y="5635686"/>
              <a:ext cx="602070" cy="223776"/>
              <a:chOff x="621719" y="4712770"/>
              <a:chExt cx="1904166" cy="707737"/>
            </a:xfrm>
          </p:grpSpPr>
          <p:sp>
            <p:nvSpPr>
              <p:cNvPr id="1323" name="Can 132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24" name="Can 132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25" name="Can 132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341" name="Group 1340"/>
          <p:cNvGrpSpPr/>
          <p:nvPr/>
        </p:nvGrpSpPr>
        <p:grpSpPr>
          <a:xfrm>
            <a:off x="10704238" y="2685851"/>
            <a:ext cx="1306372" cy="277035"/>
            <a:chOff x="4313237" y="5582348"/>
            <a:chExt cx="1306743" cy="277114"/>
          </a:xfrm>
        </p:grpSpPr>
        <p:grpSp>
          <p:nvGrpSpPr>
            <p:cNvPr id="1342" name="Group 1341"/>
            <p:cNvGrpSpPr/>
            <p:nvPr/>
          </p:nvGrpSpPr>
          <p:grpSpPr>
            <a:xfrm>
              <a:off x="4387586" y="5582348"/>
              <a:ext cx="602070" cy="223776"/>
              <a:chOff x="621719" y="4712770"/>
              <a:chExt cx="1904166" cy="707737"/>
            </a:xfrm>
          </p:grpSpPr>
          <p:sp>
            <p:nvSpPr>
              <p:cNvPr id="1363" name="Can 1362"/>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64" name="Can 1363"/>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65" name="Can 1364"/>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43" name="Group 1342"/>
            <p:cNvGrpSpPr/>
            <p:nvPr/>
          </p:nvGrpSpPr>
          <p:grpSpPr>
            <a:xfrm>
              <a:off x="4353433" y="5611941"/>
              <a:ext cx="602070" cy="223776"/>
              <a:chOff x="621719" y="4712770"/>
              <a:chExt cx="1904166" cy="707737"/>
            </a:xfrm>
          </p:grpSpPr>
          <p:sp>
            <p:nvSpPr>
              <p:cNvPr id="1360" name="Can 1359"/>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61" name="Can 1360"/>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62" name="Can 1361"/>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44" name="Group 1343"/>
            <p:cNvGrpSpPr/>
            <p:nvPr/>
          </p:nvGrpSpPr>
          <p:grpSpPr>
            <a:xfrm>
              <a:off x="4313237" y="5635686"/>
              <a:ext cx="602070" cy="223776"/>
              <a:chOff x="621719" y="4712770"/>
              <a:chExt cx="1904166" cy="707737"/>
            </a:xfrm>
          </p:grpSpPr>
          <p:sp>
            <p:nvSpPr>
              <p:cNvPr id="1357" name="Can 1356"/>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8" name="Can 1357"/>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9" name="Can 1358"/>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45" name="Group 1344"/>
            <p:cNvGrpSpPr/>
            <p:nvPr/>
          </p:nvGrpSpPr>
          <p:grpSpPr>
            <a:xfrm>
              <a:off x="5017910" y="5582348"/>
              <a:ext cx="602070" cy="223776"/>
              <a:chOff x="621719" y="4712770"/>
              <a:chExt cx="1904166" cy="707737"/>
            </a:xfrm>
          </p:grpSpPr>
          <p:sp>
            <p:nvSpPr>
              <p:cNvPr id="1354" name="Can 1353"/>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5" name="Can 1354"/>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6" name="Can 1355"/>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46" name="Group 1345"/>
            <p:cNvGrpSpPr/>
            <p:nvPr/>
          </p:nvGrpSpPr>
          <p:grpSpPr>
            <a:xfrm>
              <a:off x="4983757" y="5611941"/>
              <a:ext cx="602070" cy="223776"/>
              <a:chOff x="621719" y="4712770"/>
              <a:chExt cx="1904166" cy="707737"/>
            </a:xfrm>
          </p:grpSpPr>
          <p:sp>
            <p:nvSpPr>
              <p:cNvPr id="1351" name="Can 135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2" name="Can 135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3" name="Can 135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47" name="Group 1346"/>
            <p:cNvGrpSpPr/>
            <p:nvPr/>
          </p:nvGrpSpPr>
          <p:grpSpPr>
            <a:xfrm>
              <a:off x="4943561" y="5635686"/>
              <a:ext cx="602070" cy="223776"/>
              <a:chOff x="621719" y="4712770"/>
              <a:chExt cx="1904166" cy="707737"/>
            </a:xfrm>
          </p:grpSpPr>
          <p:sp>
            <p:nvSpPr>
              <p:cNvPr id="1348" name="Can 134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49" name="Can 134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50" name="Can 134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grpSp>
        <p:nvGrpSpPr>
          <p:cNvPr id="1366" name="Group 1365"/>
          <p:cNvGrpSpPr/>
          <p:nvPr/>
        </p:nvGrpSpPr>
        <p:grpSpPr>
          <a:xfrm>
            <a:off x="1021347" y="5601324"/>
            <a:ext cx="3433575" cy="376684"/>
            <a:chOff x="655637" y="5525725"/>
            <a:chExt cx="3434549" cy="376792"/>
          </a:xfrm>
        </p:grpSpPr>
        <p:sp>
          <p:nvSpPr>
            <p:cNvPr id="1367" name="Right Arrow 1366"/>
            <p:cNvSpPr/>
            <p:nvPr/>
          </p:nvSpPr>
          <p:spPr bwMode="auto">
            <a:xfrm>
              <a:off x="3785386" y="5630675"/>
              <a:ext cx="304800" cy="223776"/>
            </a:xfrm>
            <a:prstGeom prst="rightArrow">
              <a:avLst/>
            </a:prstGeom>
            <a:solidFill>
              <a:srgbClr val="0078D7"/>
            </a:solidFill>
            <a:ln w="9525" cap="flat" cmpd="sng" algn="ctr">
              <a:noFill/>
              <a:prstDash val="solid"/>
              <a:headEnd type="none" w="med" len="med"/>
              <a:tailEnd type="none" w="med" len="med"/>
            </a:ln>
            <a:effectLst/>
          </p:spPr>
          <p:txBody>
            <a:bodyPr lIns="91414" tIns="91414" rIns="34284" bIns="34284" rtlCol="0" anchor="b" anchorCtr="0"/>
            <a:lstStyle/>
            <a:p>
              <a:pPr algn="ctr" defTabSz="932048">
                <a:defRPr/>
              </a:pPr>
              <a:endParaRPr lang="en-US" sz="800" kern="0" dirty="0">
                <a:latin typeface="Segoe UI Light" panose="020B0502040204020203" pitchFamily="34" charset="0"/>
                <a:ea typeface="Segoe UI" panose="020B0502040204020203" pitchFamily="34" charset="0"/>
                <a:cs typeface="Segoe UI Light" panose="020B0502040204020203" pitchFamily="34" charset="0"/>
              </a:endParaRPr>
            </a:p>
          </p:txBody>
        </p:sp>
        <p:sp>
          <p:nvSpPr>
            <p:cNvPr id="1368" name="Rectangle 1367"/>
            <p:cNvSpPr/>
            <p:nvPr/>
          </p:nvSpPr>
          <p:spPr>
            <a:xfrm>
              <a:off x="655637" y="5525725"/>
              <a:ext cx="3051944" cy="376792"/>
            </a:xfrm>
            <a:prstGeom prst="rect">
              <a:avLst/>
            </a:prstGeom>
          </p:spPr>
          <p:txBody>
            <a:bodyPr wrap="none">
              <a:spAutoFit/>
            </a:bodyPr>
            <a:lstStyle/>
            <a:p>
              <a:pPr defTabSz="914049">
                <a:defRPr/>
              </a:pPr>
              <a:r>
                <a:rPr lang="en-US" kern="0" dirty="0">
                  <a:latin typeface="Segoe UI Light" panose="020B0502040204020203" pitchFamily="34" charset="0"/>
                  <a:cs typeface="Segoe UI Light" panose="020B0502040204020203" pitchFamily="34" charset="0"/>
                </a:rPr>
                <a:t>Max per-database burst level</a:t>
              </a:r>
            </a:p>
          </p:txBody>
        </p:sp>
      </p:grpSp>
      <p:grpSp>
        <p:nvGrpSpPr>
          <p:cNvPr id="1369" name="Group 1368"/>
          <p:cNvGrpSpPr/>
          <p:nvPr/>
        </p:nvGrpSpPr>
        <p:grpSpPr>
          <a:xfrm>
            <a:off x="10702825" y="2466857"/>
            <a:ext cx="1306372" cy="277035"/>
            <a:chOff x="4313237" y="5582348"/>
            <a:chExt cx="1306743" cy="277114"/>
          </a:xfrm>
        </p:grpSpPr>
        <p:grpSp>
          <p:nvGrpSpPr>
            <p:cNvPr id="1370" name="Group 1369"/>
            <p:cNvGrpSpPr/>
            <p:nvPr/>
          </p:nvGrpSpPr>
          <p:grpSpPr>
            <a:xfrm>
              <a:off x="4387586" y="5582348"/>
              <a:ext cx="602070" cy="223776"/>
              <a:chOff x="621719" y="4712770"/>
              <a:chExt cx="1904166" cy="707737"/>
            </a:xfrm>
          </p:grpSpPr>
          <p:sp>
            <p:nvSpPr>
              <p:cNvPr id="1391" name="Can 1390"/>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92" name="Can 1391"/>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93" name="Can 1392"/>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71" name="Group 1370"/>
            <p:cNvGrpSpPr/>
            <p:nvPr/>
          </p:nvGrpSpPr>
          <p:grpSpPr>
            <a:xfrm>
              <a:off x="4353433" y="5611941"/>
              <a:ext cx="602070" cy="223776"/>
              <a:chOff x="621719" y="4712770"/>
              <a:chExt cx="1904166" cy="707737"/>
            </a:xfrm>
          </p:grpSpPr>
          <p:sp>
            <p:nvSpPr>
              <p:cNvPr id="1388" name="Can 1387"/>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9" name="Can 1388"/>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90" name="Can 1389"/>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72" name="Group 1371"/>
            <p:cNvGrpSpPr/>
            <p:nvPr/>
          </p:nvGrpSpPr>
          <p:grpSpPr>
            <a:xfrm>
              <a:off x="4313237" y="5635686"/>
              <a:ext cx="602070" cy="223776"/>
              <a:chOff x="621719" y="4712770"/>
              <a:chExt cx="1904166" cy="707737"/>
            </a:xfrm>
          </p:grpSpPr>
          <p:sp>
            <p:nvSpPr>
              <p:cNvPr id="1385" name="Can 1384"/>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6" name="Can 1385"/>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7" name="Can 1386"/>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73" name="Group 1372"/>
            <p:cNvGrpSpPr/>
            <p:nvPr/>
          </p:nvGrpSpPr>
          <p:grpSpPr>
            <a:xfrm>
              <a:off x="5017910" y="5582348"/>
              <a:ext cx="602070" cy="223776"/>
              <a:chOff x="621719" y="4712770"/>
              <a:chExt cx="1904166" cy="707737"/>
            </a:xfrm>
          </p:grpSpPr>
          <p:sp>
            <p:nvSpPr>
              <p:cNvPr id="1382" name="Can 1381"/>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3" name="Can 1382"/>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4" name="Can 1383"/>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74" name="Group 1373"/>
            <p:cNvGrpSpPr/>
            <p:nvPr/>
          </p:nvGrpSpPr>
          <p:grpSpPr>
            <a:xfrm>
              <a:off x="4983757" y="5611941"/>
              <a:ext cx="602070" cy="223776"/>
              <a:chOff x="621719" y="4712770"/>
              <a:chExt cx="1904166" cy="707737"/>
            </a:xfrm>
          </p:grpSpPr>
          <p:sp>
            <p:nvSpPr>
              <p:cNvPr id="1379" name="Can 1378"/>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0" name="Can 1379"/>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81" name="Can 1380"/>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nvGrpSpPr>
            <p:cNvPr id="1375" name="Group 1374"/>
            <p:cNvGrpSpPr/>
            <p:nvPr/>
          </p:nvGrpSpPr>
          <p:grpSpPr>
            <a:xfrm>
              <a:off x="4943561" y="5635686"/>
              <a:ext cx="602070" cy="223776"/>
              <a:chOff x="621719" y="4712770"/>
              <a:chExt cx="1904166" cy="707737"/>
            </a:xfrm>
          </p:grpSpPr>
          <p:sp>
            <p:nvSpPr>
              <p:cNvPr id="1376" name="Can 1375"/>
              <p:cNvSpPr/>
              <p:nvPr/>
            </p:nvSpPr>
            <p:spPr>
              <a:xfrm>
                <a:off x="1951037"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77" name="Can 1376"/>
              <p:cNvSpPr/>
              <p:nvPr/>
            </p:nvSpPr>
            <p:spPr>
              <a:xfrm>
                <a:off x="621719"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sp>
            <p:nvSpPr>
              <p:cNvPr id="1378" name="Can 1377"/>
              <p:cNvSpPr/>
              <p:nvPr/>
            </p:nvSpPr>
            <p:spPr>
              <a:xfrm>
                <a:off x="1286378" y="4712770"/>
                <a:ext cx="574848" cy="707737"/>
              </a:xfrm>
              <a:prstGeom prst="can">
                <a:avLst/>
              </a:prstGeom>
              <a:solidFill>
                <a:srgbClr val="0078D7">
                  <a:lumMod val="20000"/>
                  <a:lumOff val="80000"/>
                </a:srgbClr>
              </a:solidFill>
              <a:ln w="10795" cap="flat" cmpd="sng" algn="ctr">
                <a:solidFill>
                  <a:srgbClr val="0078D7">
                    <a:lumMod val="40000"/>
                    <a:lumOff val="60000"/>
                  </a:srgbClr>
                </a:solidFill>
                <a:prstDash val="solid"/>
              </a:ln>
              <a:effectLst/>
            </p:spPr>
            <p:txBody>
              <a:bodyPr lIns="0" tIns="0" rIns="0" bIns="0" rtlCol="0" anchor="ctr"/>
              <a:lstStyle/>
              <a:p>
                <a:pPr algn="ctr" defTabSz="914049">
                  <a:defRPr/>
                </a:pPr>
                <a:endParaRPr lang="en-US" sz="1224" kern="0" dirty="0">
                  <a:solidFill>
                    <a:srgbClr val="FFFFFF"/>
                  </a:solidFill>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718516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2"/>
                                        </p:tgtEl>
                                        <p:attrNameLst>
                                          <p:attrName>style.visibility</p:attrName>
                                        </p:attrNameLst>
                                      </p:cBhvr>
                                      <p:to>
                                        <p:strVal val="visible"/>
                                      </p:to>
                                    </p:set>
                                    <p:animEffect transition="in" filter="wipe(down)">
                                      <p:cBhvr>
                                        <p:cTn id="7" dur="500"/>
                                        <p:tgtEl>
                                          <p:spTgt spid="702"/>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366"/>
                                        </p:tgtEl>
                                        <p:attrNameLst>
                                          <p:attrName>style.visibility</p:attrName>
                                        </p:attrNameLst>
                                      </p:cBhvr>
                                      <p:to>
                                        <p:strVal val="visible"/>
                                      </p:to>
                                    </p:set>
                                    <p:animEffect transition="in" filter="wipe(left)">
                                      <p:cBhvr>
                                        <p:cTn id="11" dur="500"/>
                                        <p:tgtEl>
                                          <p:spTgt spid="136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702"/>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366"/>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16"/>
                                        </p:tgtEl>
                                        <p:attrNameLst>
                                          <p:attrName>style.visibility</p:attrName>
                                        </p:attrNameLst>
                                      </p:cBhvr>
                                      <p:to>
                                        <p:strVal val="visible"/>
                                      </p:to>
                                    </p:set>
                                    <p:animEffect transition="in" filter="fade">
                                      <p:cBhvr>
                                        <p:cTn id="20" dur="500"/>
                                        <p:tgtEl>
                                          <p:spTgt spid="716"/>
                                        </p:tgtEl>
                                      </p:cBhvr>
                                    </p:animEffect>
                                    <p:anim calcmode="lin" valueType="num">
                                      <p:cBhvr>
                                        <p:cTn id="21" dur="500" fill="hold"/>
                                        <p:tgtEl>
                                          <p:spTgt spid="716"/>
                                        </p:tgtEl>
                                        <p:attrNameLst>
                                          <p:attrName>ppt_x</p:attrName>
                                        </p:attrNameLst>
                                      </p:cBhvr>
                                      <p:tavLst>
                                        <p:tav tm="0">
                                          <p:val>
                                            <p:strVal val="#ppt_x"/>
                                          </p:val>
                                        </p:tav>
                                        <p:tav tm="100000">
                                          <p:val>
                                            <p:strVal val="#ppt_x"/>
                                          </p:val>
                                        </p:tav>
                                      </p:tavLst>
                                    </p:anim>
                                    <p:anim calcmode="lin" valueType="num">
                                      <p:cBhvr>
                                        <p:cTn id="22" dur="500" fill="hold"/>
                                        <p:tgtEl>
                                          <p:spTgt spid="716"/>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741"/>
                                        </p:tgtEl>
                                        <p:attrNameLst>
                                          <p:attrName>style.visibility</p:attrName>
                                        </p:attrNameLst>
                                      </p:cBhvr>
                                      <p:to>
                                        <p:strVal val="visible"/>
                                      </p:to>
                                    </p:set>
                                    <p:animEffect transition="in" filter="fade">
                                      <p:cBhvr>
                                        <p:cTn id="25" dur="500"/>
                                        <p:tgtEl>
                                          <p:spTgt spid="741"/>
                                        </p:tgtEl>
                                      </p:cBhvr>
                                    </p:animEffect>
                                    <p:anim calcmode="lin" valueType="num">
                                      <p:cBhvr>
                                        <p:cTn id="26" dur="500" fill="hold"/>
                                        <p:tgtEl>
                                          <p:spTgt spid="741"/>
                                        </p:tgtEl>
                                        <p:attrNameLst>
                                          <p:attrName>ppt_x</p:attrName>
                                        </p:attrNameLst>
                                      </p:cBhvr>
                                      <p:tavLst>
                                        <p:tav tm="0">
                                          <p:val>
                                            <p:strVal val="#ppt_x"/>
                                          </p:val>
                                        </p:tav>
                                        <p:tav tm="100000">
                                          <p:val>
                                            <p:strVal val="#ppt_x"/>
                                          </p:val>
                                        </p:tav>
                                      </p:tavLst>
                                    </p:anim>
                                    <p:anim calcmode="lin" valueType="num">
                                      <p:cBhvr>
                                        <p:cTn id="27" dur="500" fill="hold"/>
                                        <p:tgtEl>
                                          <p:spTgt spid="74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816"/>
                                        </p:tgtEl>
                                        <p:attrNameLst>
                                          <p:attrName>style.visibility</p:attrName>
                                        </p:attrNameLst>
                                      </p:cBhvr>
                                      <p:to>
                                        <p:strVal val="visible"/>
                                      </p:to>
                                    </p:set>
                                    <p:animEffect transition="in" filter="fade">
                                      <p:cBhvr>
                                        <p:cTn id="30" dur="500"/>
                                        <p:tgtEl>
                                          <p:spTgt spid="816"/>
                                        </p:tgtEl>
                                      </p:cBhvr>
                                    </p:animEffect>
                                    <p:anim calcmode="lin" valueType="num">
                                      <p:cBhvr>
                                        <p:cTn id="31" dur="500" fill="hold"/>
                                        <p:tgtEl>
                                          <p:spTgt spid="816"/>
                                        </p:tgtEl>
                                        <p:attrNameLst>
                                          <p:attrName>ppt_x</p:attrName>
                                        </p:attrNameLst>
                                      </p:cBhvr>
                                      <p:tavLst>
                                        <p:tav tm="0">
                                          <p:val>
                                            <p:strVal val="#ppt_x"/>
                                          </p:val>
                                        </p:tav>
                                        <p:tav tm="100000">
                                          <p:val>
                                            <p:strVal val="#ppt_x"/>
                                          </p:val>
                                        </p:tav>
                                      </p:tavLst>
                                    </p:anim>
                                    <p:anim calcmode="lin" valueType="num">
                                      <p:cBhvr>
                                        <p:cTn id="32" dur="500" fill="hold"/>
                                        <p:tgtEl>
                                          <p:spTgt spid="81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016"/>
                                        </p:tgtEl>
                                        <p:attrNameLst>
                                          <p:attrName>style.visibility</p:attrName>
                                        </p:attrNameLst>
                                      </p:cBhvr>
                                      <p:to>
                                        <p:strVal val="visible"/>
                                      </p:to>
                                    </p:set>
                                    <p:animEffect transition="in" filter="fade">
                                      <p:cBhvr>
                                        <p:cTn id="35" dur="500"/>
                                        <p:tgtEl>
                                          <p:spTgt spid="1016"/>
                                        </p:tgtEl>
                                      </p:cBhvr>
                                    </p:animEffect>
                                    <p:anim calcmode="lin" valueType="num">
                                      <p:cBhvr>
                                        <p:cTn id="36" dur="500" fill="hold"/>
                                        <p:tgtEl>
                                          <p:spTgt spid="1016"/>
                                        </p:tgtEl>
                                        <p:attrNameLst>
                                          <p:attrName>ppt_x</p:attrName>
                                        </p:attrNameLst>
                                      </p:cBhvr>
                                      <p:tavLst>
                                        <p:tav tm="0">
                                          <p:val>
                                            <p:strVal val="#ppt_x"/>
                                          </p:val>
                                        </p:tav>
                                        <p:tav tm="100000">
                                          <p:val>
                                            <p:strVal val="#ppt_x"/>
                                          </p:val>
                                        </p:tav>
                                      </p:tavLst>
                                    </p:anim>
                                    <p:anim calcmode="lin" valueType="num">
                                      <p:cBhvr>
                                        <p:cTn id="37" dur="500" fill="hold"/>
                                        <p:tgtEl>
                                          <p:spTgt spid="1016"/>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766"/>
                                        </p:tgtEl>
                                        <p:attrNameLst>
                                          <p:attrName>style.visibility</p:attrName>
                                        </p:attrNameLst>
                                      </p:cBhvr>
                                      <p:to>
                                        <p:strVal val="visible"/>
                                      </p:to>
                                    </p:set>
                                    <p:animEffect transition="in" filter="fade">
                                      <p:cBhvr>
                                        <p:cTn id="41" dur="500"/>
                                        <p:tgtEl>
                                          <p:spTgt spid="766"/>
                                        </p:tgtEl>
                                      </p:cBhvr>
                                    </p:animEffect>
                                    <p:anim calcmode="lin" valueType="num">
                                      <p:cBhvr>
                                        <p:cTn id="42" dur="500" fill="hold"/>
                                        <p:tgtEl>
                                          <p:spTgt spid="766"/>
                                        </p:tgtEl>
                                        <p:attrNameLst>
                                          <p:attrName>ppt_x</p:attrName>
                                        </p:attrNameLst>
                                      </p:cBhvr>
                                      <p:tavLst>
                                        <p:tav tm="0">
                                          <p:val>
                                            <p:strVal val="#ppt_x"/>
                                          </p:val>
                                        </p:tav>
                                        <p:tav tm="100000">
                                          <p:val>
                                            <p:strVal val="#ppt_x"/>
                                          </p:val>
                                        </p:tav>
                                      </p:tavLst>
                                    </p:anim>
                                    <p:anim calcmode="lin" valueType="num">
                                      <p:cBhvr>
                                        <p:cTn id="43" dur="500" fill="hold"/>
                                        <p:tgtEl>
                                          <p:spTgt spid="76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841"/>
                                        </p:tgtEl>
                                        <p:attrNameLst>
                                          <p:attrName>style.visibility</p:attrName>
                                        </p:attrNameLst>
                                      </p:cBhvr>
                                      <p:to>
                                        <p:strVal val="visible"/>
                                      </p:to>
                                    </p:set>
                                    <p:animEffect transition="in" filter="fade">
                                      <p:cBhvr>
                                        <p:cTn id="46" dur="500"/>
                                        <p:tgtEl>
                                          <p:spTgt spid="841"/>
                                        </p:tgtEl>
                                      </p:cBhvr>
                                    </p:animEffect>
                                    <p:anim calcmode="lin" valueType="num">
                                      <p:cBhvr>
                                        <p:cTn id="47" dur="500" fill="hold"/>
                                        <p:tgtEl>
                                          <p:spTgt spid="841"/>
                                        </p:tgtEl>
                                        <p:attrNameLst>
                                          <p:attrName>ppt_x</p:attrName>
                                        </p:attrNameLst>
                                      </p:cBhvr>
                                      <p:tavLst>
                                        <p:tav tm="0">
                                          <p:val>
                                            <p:strVal val="#ppt_x"/>
                                          </p:val>
                                        </p:tav>
                                        <p:tav tm="100000">
                                          <p:val>
                                            <p:strVal val="#ppt_x"/>
                                          </p:val>
                                        </p:tav>
                                      </p:tavLst>
                                    </p:anim>
                                    <p:anim calcmode="lin" valueType="num">
                                      <p:cBhvr>
                                        <p:cTn id="48" dur="500" fill="hold"/>
                                        <p:tgtEl>
                                          <p:spTgt spid="84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41"/>
                                        </p:tgtEl>
                                        <p:attrNameLst>
                                          <p:attrName>style.visibility</p:attrName>
                                        </p:attrNameLst>
                                      </p:cBhvr>
                                      <p:to>
                                        <p:strVal val="visible"/>
                                      </p:to>
                                    </p:set>
                                    <p:animEffect transition="in" filter="fade">
                                      <p:cBhvr>
                                        <p:cTn id="51" dur="500"/>
                                        <p:tgtEl>
                                          <p:spTgt spid="1041"/>
                                        </p:tgtEl>
                                      </p:cBhvr>
                                    </p:animEffect>
                                    <p:anim calcmode="lin" valueType="num">
                                      <p:cBhvr>
                                        <p:cTn id="52" dur="500" fill="hold"/>
                                        <p:tgtEl>
                                          <p:spTgt spid="1041"/>
                                        </p:tgtEl>
                                        <p:attrNameLst>
                                          <p:attrName>ppt_x</p:attrName>
                                        </p:attrNameLst>
                                      </p:cBhvr>
                                      <p:tavLst>
                                        <p:tav tm="0">
                                          <p:val>
                                            <p:strVal val="#ppt_x"/>
                                          </p:val>
                                        </p:tav>
                                        <p:tav tm="100000">
                                          <p:val>
                                            <p:strVal val="#ppt_x"/>
                                          </p:val>
                                        </p:tav>
                                      </p:tavLst>
                                    </p:anim>
                                    <p:anim calcmode="lin" valueType="num">
                                      <p:cBhvr>
                                        <p:cTn id="53" dur="500" fill="hold"/>
                                        <p:tgtEl>
                                          <p:spTgt spid="1041"/>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791"/>
                                        </p:tgtEl>
                                        <p:attrNameLst>
                                          <p:attrName>style.visibility</p:attrName>
                                        </p:attrNameLst>
                                      </p:cBhvr>
                                      <p:to>
                                        <p:strVal val="visible"/>
                                      </p:to>
                                    </p:set>
                                    <p:animEffect transition="in" filter="fade">
                                      <p:cBhvr>
                                        <p:cTn id="57" dur="500"/>
                                        <p:tgtEl>
                                          <p:spTgt spid="791"/>
                                        </p:tgtEl>
                                      </p:cBhvr>
                                    </p:animEffect>
                                    <p:anim calcmode="lin" valueType="num">
                                      <p:cBhvr>
                                        <p:cTn id="58" dur="500" fill="hold"/>
                                        <p:tgtEl>
                                          <p:spTgt spid="791"/>
                                        </p:tgtEl>
                                        <p:attrNameLst>
                                          <p:attrName>ppt_x</p:attrName>
                                        </p:attrNameLst>
                                      </p:cBhvr>
                                      <p:tavLst>
                                        <p:tav tm="0">
                                          <p:val>
                                            <p:strVal val="#ppt_x"/>
                                          </p:val>
                                        </p:tav>
                                        <p:tav tm="100000">
                                          <p:val>
                                            <p:strVal val="#ppt_x"/>
                                          </p:val>
                                        </p:tav>
                                      </p:tavLst>
                                    </p:anim>
                                    <p:anim calcmode="lin" valueType="num">
                                      <p:cBhvr>
                                        <p:cTn id="59" dur="500" fill="hold"/>
                                        <p:tgtEl>
                                          <p:spTgt spid="79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66"/>
                                        </p:tgtEl>
                                        <p:attrNameLst>
                                          <p:attrName>style.visibility</p:attrName>
                                        </p:attrNameLst>
                                      </p:cBhvr>
                                      <p:to>
                                        <p:strVal val="visible"/>
                                      </p:to>
                                    </p:set>
                                    <p:animEffect transition="in" filter="fade">
                                      <p:cBhvr>
                                        <p:cTn id="62" dur="500"/>
                                        <p:tgtEl>
                                          <p:spTgt spid="866"/>
                                        </p:tgtEl>
                                      </p:cBhvr>
                                    </p:animEffect>
                                    <p:anim calcmode="lin" valueType="num">
                                      <p:cBhvr>
                                        <p:cTn id="63" dur="500" fill="hold"/>
                                        <p:tgtEl>
                                          <p:spTgt spid="866"/>
                                        </p:tgtEl>
                                        <p:attrNameLst>
                                          <p:attrName>ppt_x</p:attrName>
                                        </p:attrNameLst>
                                      </p:cBhvr>
                                      <p:tavLst>
                                        <p:tav tm="0">
                                          <p:val>
                                            <p:strVal val="#ppt_x"/>
                                          </p:val>
                                        </p:tav>
                                        <p:tav tm="100000">
                                          <p:val>
                                            <p:strVal val="#ppt_x"/>
                                          </p:val>
                                        </p:tav>
                                      </p:tavLst>
                                    </p:anim>
                                    <p:anim calcmode="lin" valueType="num">
                                      <p:cBhvr>
                                        <p:cTn id="64" dur="500" fill="hold"/>
                                        <p:tgtEl>
                                          <p:spTgt spid="86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66"/>
                                        </p:tgtEl>
                                        <p:attrNameLst>
                                          <p:attrName>style.visibility</p:attrName>
                                        </p:attrNameLst>
                                      </p:cBhvr>
                                      <p:to>
                                        <p:strVal val="visible"/>
                                      </p:to>
                                    </p:set>
                                    <p:animEffect transition="in" filter="fade">
                                      <p:cBhvr>
                                        <p:cTn id="67" dur="500"/>
                                        <p:tgtEl>
                                          <p:spTgt spid="1066"/>
                                        </p:tgtEl>
                                      </p:cBhvr>
                                    </p:animEffect>
                                    <p:anim calcmode="lin" valueType="num">
                                      <p:cBhvr>
                                        <p:cTn id="68" dur="500" fill="hold"/>
                                        <p:tgtEl>
                                          <p:spTgt spid="1066"/>
                                        </p:tgtEl>
                                        <p:attrNameLst>
                                          <p:attrName>ppt_x</p:attrName>
                                        </p:attrNameLst>
                                      </p:cBhvr>
                                      <p:tavLst>
                                        <p:tav tm="0">
                                          <p:val>
                                            <p:strVal val="#ppt_x"/>
                                          </p:val>
                                        </p:tav>
                                        <p:tav tm="100000">
                                          <p:val>
                                            <p:strVal val="#ppt_x"/>
                                          </p:val>
                                        </p:tav>
                                      </p:tavLst>
                                    </p:anim>
                                    <p:anim calcmode="lin" valueType="num">
                                      <p:cBhvr>
                                        <p:cTn id="69" dur="500" fill="hold"/>
                                        <p:tgtEl>
                                          <p:spTgt spid="1066"/>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891"/>
                                        </p:tgtEl>
                                        <p:attrNameLst>
                                          <p:attrName>style.visibility</p:attrName>
                                        </p:attrNameLst>
                                      </p:cBhvr>
                                      <p:to>
                                        <p:strVal val="visible"/>
                                      </p:to>
                                    </p:set>
                                    <p:animEffect transition="in" filter="fade">
                                      <p:cBhvr>
                                        <p:cTn id="73" dur="500"/>
                                        <p:tgtEl>
                                          <p:spTgt spid="891"/>
                                        </p:tgtEl>
                                      </p:cBhvr>
                                    </p:animEffect>
                                    <p:anim calcmode="lin" valueType="num">
                                      <p:cBhvr>
                                        <p:cTn id="74" dur="500" fill="hold"/>
                                        <p:tgtEl>
                                          <p:spTgt spid="891"/>
                                        </p:tgtEl>
                                        <p:attrNameLst>
                                          <p:attrName>ppt_x</p:attrName>
                                        </p:attrNameLst>
                                      </p:cBhvr>
                                      <p:tavLst>
                                        <p:tav tm="0">
                                          <p:val>
                                            <p:strVal val="#ppt_x"/>
                                          </p:val>
                                        </p:tav>
                                        <p:tav tm="100000">
                                          <p:val>
                                            <p:strVal val="#ppt_x"/>
                                          </p:val>
                                        </p:tav>
                                      </p:tavLst>
                                    </p:anim>
                                    <p:anim calcmode="lin" valueType="num">
                                      <p:cBhvr>
                                        <p:cTn id="75" dur="500" fill="hold"/>
                                        <p:tgtEl>
                                          <p:spTgt spid="891"/>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1091"/>
                                        </p:tgtEl>
                                        <p:attrNameLst>
                                          <p:attrName>style.visibility</p:attrName>
                                        </p:attrNameLst>
                                      </p:cBhvr>
                                      <p:to>
                                        <p:strVal val="visible"/>
                                      </p:to>
                                    </p:set>
                                    <p:animEffect transition="in" filter="fade">
                                      <p:cBhvr>
                                        <p:cTn id="78" dur="500"/>
                                        <p:tgtEl>
                                          <p:spTgt spid="1091"/>
                                        </p:tgtEl>
                                      </p:cBhvr>
                                    </p:animEffect>
                                    <p:anim calcmode="lin" valueType="num">
                                      <p:cBhvr>
                                        <p:cTn id="79" dur="500" fill="hold"/>
                                        <p:tgtEl>
                                          <p:spTgt spid="1091"/>
                                        </p:tgtEl>
                                        <p:attrNameLst>
                                          <p:attrName>ppt_x</p:attrName>
                                        </p:attrNameLst>
                                      </p:cBhvr>
                                      <p:tavLst>
                                        <p:tav tm="0">
                                          <p:val>
                                            <p:strVal val="#ppt_x"/>
                                          </p:val>
                                        </p:tav>
                                        <p:tav tm="100000">
                                          <p:val>
                                            <p:strVal val="#ppt_x"/>
                                          </p:val>
                                        </p:tav>
                                      </p:tavLst>
                                    </p:anim>
                                    <p:anim calcmode="lin" valueType="num">
                                      <p:cBhvr>
                                        <p:cTn id="80" dur="500" fill="hold"/>
                                        <p:tgtEl>
                                          <p:spTgt spid="1091"/>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916"/>
                                        </p:tgtEl>
                                        <p:attrNameLst>
                                          <p:attrName>style.visibility</p:attrName>
                                        </p:attrNameLst>
                                      </p:cBhvr>
                                      <p:to>
                                        <p:strVal val="visible"/>
                                      </p:to>
                                    </p:set>
                                    <p:animEffect transition="in" filter="fade">
                                      <p:cBhvr>
                                        <p:cTn id="84" dur="500"/>
                                        <p:tgtEl>
                                          <p:spTgt spid="916"/>
                                        </p:tgtEl>
                                      </p:cBhvr>
                                    </p:animEffect>
                                    <p:anim calcmode="lin" valueType="num">
                                      <p:cBhvr>
                                        <p:cTn id="85" dur="500" fill="hold"/>
                                        <p:tgtEl>
                                          <p:spTgt spid="916"/>
                                        </p:tgtEl>
                                        <p:attrNameLst>
                                          <p:attrName>ppt_x</p:attrName>
                                        </p:attrNameLst>
                                      </p:cBhvr>
                                      <p:tavLst>
                                        <p:tav tm="0">
                                          <p:val>
                                            <p:strVal val="#ppt_x"/>
                                          </p:val>
                                        </p:tav>
                                        <p:tav tm="100000">
                                          <p:val>
                                            <p:strVal val="#ppt_x"/>
                                          </p:val>
                                        </p:tav>
                                      </p:tavLst>
                                    </p:anim>
                                    <p:anim calcmode="lin" valueType="num">
                                      <p:cBhvr>
                                        <p:cTn id="86" dur="500" fill="hold"/>
                                        <p:tgtEl>
                                          <p:spTgt spid="916"/>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1116"/>
                                        </p:tgtEl>
                                        <p:attrNameLst>
                                          <p:attrName>style.visibility</p:attrName>
                                        </p:attrNameLst>
                                      </p:cBhvr>
                                      <p:to>
                                        <p:strVal val="visible"/>
                                      </p:to>
                                    </p:set>
                                    <p:animEffect transition="in" filter="fade">
                                      <p:cBhvr>
                                        <p:cTn id="89" dur="500"/>
                                        <p:tgtEl>
                                          <p:spTgt spid="1116"/>
                                        </p:tgtEl>
                                      </p:cBhvr>
                                    </p:animEffect>
                                    <p:anim calcmode="lin" valueType="num">
                                      <p:cBhvr>
                                        <p:cTn id="90" dur="500" fill="hold"/>
                                        <p:tgtEl>
                                          <p:spTgt spid="1116"/>
                                        </p:tgtEl>
                                        <p:attrNameLst>
                                          <p:attrName>ppt_x</p:attrName>
                                        </p:attrNameLst>
                                      </p:cBhvr>
                                      <p:tavLst>
                                        <p:tav tm="0">
                                          <p:val>
                                            <p:strVal val="#ppt_x"/>
                                          </p:val>
                                        </p:tav>
                                        <p:tav tm="100000">
                                          <p:val>
                                            <p:strVal val="#ppt_x"/>
                                          </p:val>
                                        </p:tav>
                                      </p:tavLst>
                                    </p:anim>
                                    <p:anim calcmode="lin" valueType="num">
                                      <p:cBhvr>
                                        <p:cTn id="91" dur="500" fill="hold"/>
                                        <p:tgtEl>
                                          <p:spTgt spid="1116"/>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941"/>
                                        </p:tgtEl>
                                        <p:attrNameLst>
                                          <p:attrName>style.visibility</p:attrName>
                                        </p:attrNameLst>
                                      </p:cBhvr>
                                      <p:to>
                                        <p:strVal val="visible"/>
                                      </p:to>
                                    </p:set>
                                    <p:animEffect transition="in" filter="fade">
                                      <p:cBhvr>
                                        <p:cTn id="95" dur="500"/>
                                        <p:tgtEl>
                                          <p:spTgt spid="941"/>
                                        </p:tgtEl>
                                      </p:cBhvr>
                                    </p:animEffect>
                                    <p:anim calcmode="lin" valueType="num">
                                      <p:cBhvr>
                                        <p:cTn id="96" dur="500" fill="hold"/>
                                        <p:tgtEl>
                                          <p:spTgt spid="941"/>
                                        </p:tgtEl>
                                        <p:attrNameLst>
                                          <p:attrName>ppt_x</p:attrName>
                                        </p:attrNameLst>
                                      </p:cBhvr>
                                      <p:tavLst>
                                        <p:tav tm="0">
                                          <p:val>
                                            <p:strVal val="#ppt_x"/>
                                          </p:val>
                                        </p:tav>
                                        <p:tav tm="100000">
                                          <p:val>
                                            <p:strVal val="#ppt_x"/>
                                          </p:val>
                                        </p:tav>
                                      </p:tavLst>
                                    </p:anim>
                                    <p:anim calcmode="lin" valueType="num">
                                      <p:cBhvr>
                                        <p:cTn id="97" dur="500" fill="hold"/>
                                        <p:tgtEl>
                                          <p:spTgt spid="941"/>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41"/>
                                        </p:tgtEl>
                                        <p:attrNameLst>
                                          <p:attrName>style.visibility</p:attrName>
                                        </p:attrNameLst>
                                      </p:cBhvr>
                                      <p:to>
                                        <p:strVal val="visible"/>
                                      </p:to>
                                    </p:set>
                                    <p:animEffect transition="in" filter="fade">
                                      <p:cBhvr>
                                        <p:cTn id="100" dur="500"/>
                                        <p:tgtEl>
                                          <p:spTgt spid="1141"/>
                                        </p:tgtEl>
                                      </p:cBhvr>
                                    </p:animEffect>
                                    <p:anim calcmode="lin" valueType="num">
                                      <p:cBhvr>
                                        <p:cTn id="101" dur="500" fill="hold"/>
                                        <p:tgtEl>
                                          <p:spTgt spid="1141"/>
                                        </p:tgtEl>
                                        <p:attrNameLst>
                                          <p:attrName>ppt_x</p:attrName>
                                        </p:attrNameLst>
                                      </p:cBhvr>
                                      <p:tavLst>
                                        <p:tav tm="0">
                                          <p:val>
                                            <p:strVal val="#ppt_x"/>
                                          </p:val>
                                        </p:tav>
                                        <p:tav tm="100000">
                                          <p:val>
                                            <p:strVal val="#ppt_x"/>
                                          </p:val>
                                        </p:tav>
                                      </p:tavLst>
                                    </p:anim>
                                    <p:anim calcmode="lin" valueType="num">
                                      <p:cBhvr>
                                        <p:cTn id="102" dur="500" fill="hold"/>
                                        <p:tgtEl>
                                          <p:spTgt spid="1141"/>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966"/>
                                        </p:tgtEl>
                                        <p:attrNameLst>
                                          <p:attrName>style.visibility</p:attrName>
                                        </p:attrNameLst>
                                      </p:cBhvr>
                                      <p:to>
                                        <p:strVal val="visible"/>
                                      </p:to>
                                    </p:set>
                                    <p:animEffect transition="in" filter="fade">
                                      <p:cBhvr>
                                        <p:cTn id="106" dur="450"/>
                                        <p:tgtEl>
                                          <p:spTgt spid="966"/>
                                        </p:tgtEl>
                                      </p:cBhvr>
                                    </p:animEffect>
                                    <p:anim calcmode="lin" valueType="num">
                                      <p:cBhvr>
                                        <p:cTn id="107" dur="450" fill="hold"/>
                                        <p:tgtEl>
                                          <p:spTgt spid="966"/>
                                        </p:tgtEl>
                                        <p:attrNameLst>
                                          <p:attrName>ppt_x</p:attrName>
                                        </p:attrNameLst>
                                      </p:cBhvr>
                                      <p:tavLst>
                                        <p:tav tm="0">
                                          <p:val>
                                            <p:strVal val="#ppt_x"/>
                                          </p:val>
                                        </p:tav>
                                        <p:tav tm="100000">
                                          <p:val>
                                            <p:strVal val="#ppt_x"/>
                                          </p:val>
                                        </p:tav>
                                      </p:tavLst>
                                    </p:anim>
                                    <p:anim calcmode="lin" valueType="num">
                                      <p:cBhvr>
                                        <p:cTn id="108" dur="450" fill="hold"/>
                                        <p:tgtEl>
                                          <p:spTgt spid="966"/>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1166"/>
                                        </p:tgtEl>
                                        <p:attrNameLst>
                                          <p:attrName>style.visibility</p:attrName>
                                        </p:attrNameLst>
                                      </p:cBhvr>
                                      <p:to>
                                        <p:strVal val="visible"/>
                                      </p:to>
                                    </p:set>
                                    <p:animEffect transition="in" filter="fade">
                                      <p:cBhvr>
                                        <p:cTn id="111" dur="450"/>
                                        <p:tgtEl>
                                          <p:spTgt spid="1166"/>
                                        </p:tgtEl>
                                      </p:cBhvr>
                                    </p:animEffect>
                                    <p:anim calcmode="lin" valueType="num">
                                      <p:cBhvr>
                                        <p:cTn id="112" dur="450" fill="hold"/>
                                        <p:tgtEl>
                                          <p:spTgt spid="1166"/>
                                        </p:tgtEl>
                                        <p:attrNameLst>
                                          <p:attrName>ppt_x</p:attrName>
                                        </p:attrNameLst>
                                      </p:cBhvr>
                                      <p:tavLst>
                                        <p:tav tm="0">
                                          <p:val>
                                            <p:strVal val="#ppt_x"/>
                                          </p:val>
                                        </p:tav>
                                        <p:tav tm="100000">
                                          <p:val>
                                            <p:strVal val="#ppt_x"/>
                                          </p:val>
                                        </p:tav>
                                      </p:tavLst>
                                    </p:anim>
                                    <p:anim calcmode="lin" valueType="num">
                                      <p:cBhvr>
                                        <p:cTn id="113" dur="450" fill="hold"/>
                                        <p:tgtEl>
                                          <p:spTgt spid="1166"/>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991"/>
                                        </p:tgtEl>
                                        <p:attrNameLst>
                                          <p:attrName>style.visibility</p:attrName>
                                        </p:attrNameLst>
                                      </p:cBhvr>
                                      <p:to>
                                        <p:strVal val="visible"/>
                                      </p:to>
                                    </p:set>
                                    <p:animEffect transition="in" filter="fade">
                                      <p:cBhvr>
                                        <p:cTn id="117" dur="400"/>
                                        <p:tgtEl>
                                          <p:spTgt spid="991"/>
                                        </p:tgtEl>
                                      </p:cBhvr>
                                    </p:animEffect>
                                    <p:anim calcmode="lin" valueType="num">
                                      <p:cBhvr>
                                        <p:cTn id="118" dur="400" fill="hold"/>
                                        <p:tgtEl>
                                          <p:spTgt spid="991"/>
                                        </p:tgtEl>
                                        <p:attrNameLst>
                                          <p:attrName>ppt_x</p:attrName>
                                        </p:attrNameLst>
                                      </p:cBhvr>
                                      <p:tavLst>
                                        <p:tav tm="0">
                                          <p:val>
                                            <p:strVal val="#ppt_x"/>
                                          </p:val>
                                        </p:tav>
                                        <p:tav tm="100000">
                                          <p:val>
                                            <p:strVal val="#ppt_x"/>
                                          </p:val>
                                        </p:tav>
                                      </p:tavLst>
                                    </p:anim>
                                    <p:anim calcmode="lin" valueType="num">
                                      <p:cBhvr>
                                        <p:cTn id="119" dur="400" fill="hold"/>
                                        <p:tgtEl>
                                          <p:spTgt spid="99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191"/>
                                        </p:tgtEl>
                                        <p:attrNameLst>
                                          <p:attrName>style.visibility</p:attrName>
                                        </p:attrNameLst>
                                      </p:cBhvr>
                                      <p:to>
                                        <p:strVal val="visible"/>
                                      </p:to>
                                    </p:set>
                                    <p:animEffect transition="in" filter="fade">
                                      <p:cBhvr>
                                        <p:cTn id="122" dur="400"/>
                                        <p:tgtEl>
                                          <p:spTgt spid="1191"/>
                                        </p:tgtEl>
                                      </p:cBhvr>
                                    </p:animEffect>
                                    <p:anim calcmode="lin" valueType="num">
                                      <p:cBhvr>
                                        <p:cTn id="123" dur="400" fill="hold"/>
                                        <p:tgtEl>
                                          <p:spTgt spid="1191"/>
                                        </p:tgtEl>
                                        <p:attrNameLst>
                                          <p:attrName>ppt_x</p:attrName>
                                        </p:attrNameLst>
                                      </p:cBhvr>
                                      <p:tavLst>
                                        <p:tav tm="0">
                                          <p:val>
                                            <p:strVal val="#ppt_x"/>
                                          </p:val>
                                        </p:tav>
                                        <p:tav tm="100000">
                                          <p:val>
                                            <p:strVal val="#ppt_x"/>
                                          </p:val>
                                        </p:tav>
                                      </p:tavLst>
                                    </p:anim>
                                    <p:anim calcmode="lin" valueType="num">
                                      <p:cBhvr>
                                        <p:cTn id="124" dur="400" fill="hold"/>
                                        <p:tgtEl>
                                          <p:spTgt spid="1191"/>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1216"/>
                                        </p:tgtEl>
                                        <p:attrNameLst>
                                          <p:attrName>style.visibility</p:attrName>
                                        </p:attrNameLst>
                                      </p:cBhvr>
                                      <p:to>
                                        <p:strVal val="visible"/>
                                      </p:to>
                                    </p:set>
                                    <p:animEffect transition="in" filter="fade">
                                      <p:cBhvr>
                                        <p:cTn id="128" dur="300"/>
                                        <p:tgtEl>
                                          <p:spTgt spid="1216"/>
                                        </p:tgtEl>
                                      </p:cBhvr>
                                    </p:animEffect>
                                    <p:anim calcmode="lin" valueType="num">
                                      <p:cBhvr>
                                        <p:cTn id="129" dur="300" fill="hold"/>
                                        <p:tgtEl>
                                          <p:spTgt spid="1216"/>
                                        </p:tgtEl>
                                        <p:attrNameLst>
                                          <p:attrName>ppt_x</p:attrName>
                                        </p:attrNameLst>
                                      </p:cBhvr>
                                      <p:tavLst>
                                        <p:tav tm="0">
                                          <p:val>
                                            <p:strVal val="#ppt_x"/>
                                          </p:val>
                                        </p:tav>
                                        <p:tav tm="100000">
                                          <p:val>
                                            <p:strVal val="#ppt_x"/>
                                          </p:val>
                                        </p:tav>
                                      </p:tavLst>
                                    </p:anim>
                                    <p:anim calcmode="lin" valueType="num">
                                      <p:cBhvr>
                                        <p:cTn id="130" dur="300" fill="hold"/>
                                        <p:tgtEl>
                                          <p:spTgt spid="1216"/>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1241"/>
                                        </p:tgtEl>
                                        <p:attrNameLst>
                                          <p:attrName>style.visibility</p:attrName>
                                        </p:attrNameLst>
                                      </p:cBhvr>
                                      <p:to>
                                        <p:strVal val="visible"/>
                                      </p:to>
                                    </p:set>
                                    <p:animEffect transition="in" filter="fade">
                                      <p:cBhvr>
                                        <p:cTn id="134" dur="250"/>
                                        <p:tgtEl>
                                          <p:spTgt spid="1241"/>
                                        </p:tgtEl>
                                      </p:cBhvr>
                                    </p:animEffect>
                                    <p:anim calcmode="lin" valueType="num">
                                      <p:cBhvr>
                                        <p:cTn id="135" dur="250" fill="hold"/>
                                        <p:tgtEl>
                                          <p:spTgt spid="1241"/>
                                        </p:tgtEl>
                                        <p:attrNameLst>
                                          <p:attrName>ppt_x</p:attrName>
                                        </p:attrNameLst>
                                      </p:cBhvr>
                                      <p:tavLst>
                                        <p:tav tm="0">
                                          <p:val>
                                            <p:strVal val="#ppt_x"/>
                                          </p:val>
                                        </p:tav>
                                        <p:tav tm="100000">
                                          <p:val>
                                            <p:strVal val="#ppt_x"/>
                                          </p:val>
                                        </p:tav>
                                      </p:tavLst>
                                    </p:anim>
                                    <p:anim calcmode="lin" valueType="num">
                                      <p:cBhvr>
                                        <p:cTn id="136" dur="250" fill="hold"/>
                                        <p:tgtEl>
                                          <p:spTgt spid="1241"/>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1266"/>
                                        </p:tgtEl>
                                        <p:attrNameLst>
                                          <p:attrName>style.visibility</p:attrName>
                                        </p:attrNameLst>
                                      </p:cBhvr>
                                      <p:to>
                                        <p:strVal val="visible"/>
                                      </p:to>
                                    </p:set>
                                    <p:animEffect transition="in" filter="fade">
                                      <p:cBhvr>
                                        <p:cTn id="140" dur="250"/>
                                        <p:tgtEl>
                                          <p:spTgt spid="1266"/>
                                        </p:tgtEl>
                                      </p:cBhvr>
                                    </p:animEffect>
                                    <p:anim calcmode="lin" valueType="num">
                                      <p:cBhvr>
                                        <p:cTn id="141" dur="250" fill="hold"/>
                                        <p:tgtEl>
                                          <p:spTgt spid="1266"/>
                                        </p:tgtEl>
                                        <p:attrNameLst>
                                          <p:attrName>ppt_x</p:attrName>
                                        </p:attrNameLst>
                                      </p:cBhvr>
                                      <p:tavLst>
                                        <p:tav tm="0">
                                          <p:val>
                                            <p:strVal val="#ppt_x"/>
                                          </p:val>
                                        </p:tav>
                                        <p:tav tm="100000">
                                          <p:val>
                                            <p:strVal val="#ppt_x"/>
                                          </p:val>
                                        </p:tav>
                                      </p:tavLst>
                                    </p:anim>
                                    <p:anim calcmode="lin" valueType="num">
                                      <p:cBhvr>
                                        <p:cTn id="142" dur="250" fill="hold"/>
                                        <p:tgtEl>
                                          <p:spTgt spid="1266"/>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1291"/>
                                        </p:tgtEl>
                                        <p:attrNameLst>
                                          <p:attrName>style.visibility</p:attrName>
                                        </p:attrNameLst>
                                      </p:cBhvr>
                                      <p:to>
                                        <p:strVal val="visible"/>
                                      </p:to>
                                    </p:set>
                                    <p:animEffect transition="in" filter="fade">
                                      <p:cBhvr>
                                        <p:cTn id="146" dur="250"/>
                                        <p:tgtEl>
                                          <p:spTgt spid="1291"/>
                                        </p:tgtEl>
                                      </p:cBhvr>
                                    </p:animEffect>
                                    <p:anim calcmode="lin" valueType="num">
                                      <p:cBhvr>
                                        <p:cTn id="147" dur="250" fill="hold"/>
                                        <p:tgtEl>
                                          <p:spTgt spid="1291"/>
                                        </p:tgtEl>
                                        <p:attrNameLst>
                                          <p:attrName>ppt_x</p:attrName>
                                        </p:attrNameLst>
                                      </p:cBhvr>
                                      <p:tavLst>
                                        <p:tav tm="0">
                                          <p:val>
                                            <p:strVal val="#ppt_x"/>
                                          </p:val>
                                        </p:tav>
                                        <p:tav tm="100000">
                                          <p:val>
                                            <p:strVal val="#ppt_x"/>
                                          </p:val>
                                        </p:tav>
                                      </p:tavLst>
                                    </p:anim>
                                    <p:anim calcmode="lin" valueType="num">
                                      <p:cBhvr>
                                        <p:cTn id="148" dur="250" fill="hold"/>
                                        <p:tgtEl>
                                          <p:spTgt spid="1291"/>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1316"/>
                                        </p:tgtEl>
                                        <p:attrNameLst>
                                          <p:attrName>style.visibility</p:attrName>
                                        </p:attrNameLst>
                                      </p:cBhvr>
                                      <p:to>
                                        <p:strVal val="visible"/>
                                      </p:to>
                                    </p:set>
                                    <p:animEffect transition="in" filter="fade">
                                      <p:cBhvr>
                                        <p:cTn id="152" dur="250"/>
                                        <p:tgtEl>
                                          <p:spTgt spid="1316"/>
                                        </p:tgtEl>
                                      </p:cBhvr>
                                    </p:animEffect>
                                    <p:anim calcmode="lin" valueType="num">
                                      <p:cBhvr>
                                        <p:cTn id="153" dur="250" fill="hold"/>
                                        <p:tgtEl>
                                          <p:spTgt spid="1316"/>
                                        </p:tgtEl>
                                        <p:attrNameLst>
                                          <p:attrName>ppt_x</p:attrName>
                                        </p:attrNameLst>
                                      </p:cBhvr>
                                      <p:tavLst>
                                        <p:tav tm="0">
                                          <p:val>
                                            <p:strVal val="#ppt_x"/>
                                          </p:val>
                                        </p:tav>
                                        <p:tav tm="100000">
                                          <p:val>
                                            <p:strVal val="#ppt_x"/>
                                          </p:val>
                                        </p:tav>
                                      </p:tavLst>
                                    </p:anim>
                                    <p:anim calcmode="lin" valueType="num">
                                      <p:cBhvr>
                                        <p:cTn id="154" dur="250" fill="hold"/>
                                        <p:tgtEl>
                                          <p:spTgt spid="1316"/>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1341"/>
                                        </p:tgtEl>
                                        <p:attrNameLst>
                                          <p:attrName>style.visibility</p:attrName>
                                        </p:attrNameLst>
                                      </p:cBhvr>
                                      <p:to>
                                        <p:strVal val="visible"/>
                                      </p:to>
                                    </p:set>
                                    <p:animEffect transition="in" filter="fade">
                                      <p:cBhvr>
                                        <p:cTn id="158" dur="200"/>
                                        <p:tgtEl>
                                          <p:spTgt spid="1341"/>
                                        </p:tgtEl>
                                      </p:cBhvr>
                                    </p:animEffect>
                                    <p:anim calcmode="lin" valueType="num">
                                      <p:cBhvr>
                                        <p:cTn id="159" dur="200" fill="hold"/>
                                        <p:tgtEl>
                                          <p:spTgt spid="1341"/>
                                        </p:tgtEl>
                                        <p:attrNameLst>
                                          <p:attrName>ppt_x</p:attrName>
                                        </p:attrNameLst>
                                      </p:cBhvr>
                                      <p:tavLst>
                                        <p:tav tm="0">
                                          <p:val>
                                            <p:strVal val="#ppt_x"/>
                                          </p:val>
                                        </p:tav>
                                        <p:tav tm="100000">
                                          <p:val>
                                            <p:strVal val="#ppt_x"/>
                                          </p:val>
                                        </p:tav>
                                      </p:tavLst>
                                    </p:anim>
                                    <p:anim calcmode="lin" valueType="num">
                                      <p:cBhvr>
                                        <p:cTn id="160" dur="200" fill="hold"/>
                                        <p:tgtEl>
                                          <p:spTgt spid="1341"/>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1369"/>
                                        </p:tgtEl>
                                        <p:attrNameLst>
                                          <p:attrName>style.visibility</p:attrName>
                                        </p:attrNameLst>
                                      </p:cBhvr>
                                      <p:to>
                                        <p:strVal val="visible"/>
                                      </p:to>
                                    </p:set>
                                    <p:animEffect transition="in" filter="fade">
                                      <p:cBhvr>
                                        <p:cTn id="164" dur="150"/>
                                        <p:tgtEl>
                                          <p:spTgt spid="1369"/>
                                        </p:tgtEl>
                                      </p:cBhvr>
                                    </p:animEffect>
                                    <p:anim calcmode="lin" valueType="num">
                                      <p:cBhvr>
                                        <p:cTn id="165" dur="150" fill="hold"/>
                                        <p:tgtEl>
                                          <p:spTgt spid="1369"/>
                                        </p:tgtEl>
                                        <p:attrNameLst>
                                          <p:attrName>ppt_x</p:attrName>
                                        </p:attrNameLst>
                                      </p:cBhvr>
                                      <p:tavLst>
                                        <p:tav tm="0">
                                          <p:val>
                                            <p:strVal val="#ppt_x"/>
                                          </p:val>
                                        </p:tav>
                                        <p:tav tm="100000">
                                          <p:val>
                                            <p:strVal val="#ppt_x"/>
                                          </p:val>
                                        </p:tav>
                                      </p:tavLst>
                                    </p:anim>
                                    <p:anim calcmode="lin" valueType="num">
                                      <p:cBhvr>
                                        <p:cTn id="166" dur="150" fill="hold"/>
                                        <p:tgtEl>
                                          <p:spTgt spid="13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MULTIPLE READ-ONLY DBs</a:t>
            </a:r>
          </a:p>
        </p:txBody>
      </p:sp>
    </p:spTree>
    <p:extLst>
      <p:ext uri="{BB962C8B-B14F-4D97-AF65-F5344CB8AC3E}">
        <p14:creationId xmlns:p14="http://schemas.microsoft.com/office/powerpoint/2010/main" val="4498633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458383" y="1349564"/>
            <a:ext cx="11522075" cy="17861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endParaRPr lang="en-GB" sz="2000" b="1" dirty="0" err="1">
              <a:solidFill>
                <a:schemeClr val="bg1"/>
              </a:solidFill>
              <a:latin typeface="+mj-lt"/>
              <a:ea typeface="Segoe UI" pitchFamily="34" charset="0"/>
              <a:cs typeface="Segoe UI" pitchFamily="34" charset="0"/>
            </a:endParaRPr>
          </a:p>
        </p:txBody>
      </p:sp>
      <p:sp>
        <p:nvSpPr>
          <p:cNvPr id="3" name="TextBox 2"/>
          <p:cNvSpPr txBox="1"/>
          <p:nvPr/>
        </p:nvSpPr>
        <p:spPr>
          <a:xfrm>
            <a:off x="718013" y="1952363"/>
            <a:ext cx="2985555" cy="1043363"/>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cs typeface="Segoe UI Semibold" panose="020B0702040204020203" pitchFamily="34" charset="0"/>
              </a:rPr>
              <a:t>Sales Order entry, Sales confirmation, Print Invoices</a:t>
            </a:r>
          </a:p>
        </p:txBody>
      </p:sp>
      <p:sp>
        <p:nvSpPr>
          <p:cNvPr id="4" name="TextBox 3"/>
          <p:cNvSpPr txBox="1"/>
          <p:nvPr/>
        </p:nvSpPr>
        <p:spPr>
          <a:xfrm>
            <a:off x="4852870" y="1984522"/>
            <a:ext cx="3042593" cy="1043363"/>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cs typeface="Segoe UI Semibold" panose="020B0702040204020203" pitchFamily="34" charset="0"/>
              </a:rPr>
              <a:t>Read-only workloads:  Charts, KPIs, Tiles, Operational Reports</a:t>
            </a:r>
          </a:p>
        </p:txBody>
      </p:sp>
      <p:sp>
        <p:nvSpPr>
          <p:cNvPr id="5" name="TextBox 4"/>
          <p:cNvSpPr txBox="1"/>
          <p:nvPr/>
        </p:nvSpPr>
        <p:spPr>
          <a:xfrm>
            <a:off x="8846508" y="1984766"/>
            <a:ext cx="3042593" cy="871008"/>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cs typeface="Segoe UI Semibold" panose="020B0702040204020203" pitchFamily="34" charset="0"/>
              </a:rPr>
              <a:t>Predictions, </a:t>
            </a:r>
          </a:p>
          <a:p>
            <a:pPr>
              <a:lnSpc>
                <a:spcPct val="90000"/>
              </a:lnSpc>
              <a:spcAft>
                <a:spcPts val="600"/>
              </a:spcAft>
            </a:pPr>
            <a:r>
              <a:rPr lang="en-US" dirty="0">
                <a:solidFill>
                  <a:schemeClr val="bg1"/>
                </a:solidFill>
                <a:cs typeface="Segoe UI Semibold" panose="020B0702040204020203" pitchFamily="34" charset="0"/>
              </a:rPr>
              <a:t>Near real-time Power BI</a:t>
            </a:r>
            <a:endParaRPr lang="en-GB" sz="2000" dirty="0" err="1">
              <a:solidFill>
                <a:schemeClr val="bg1"/>
              </a:solidFill>
              <a:cs typeface="Segoe UI Semibold" panose="020B0702040204020203" pitchFamily="34" charset="0"/>
            </a:endParaRPr>
          </a:p>
        </p:txBody>
      </p:sp>
      <p:sp>
        <p:nvSpPr>
          <p:cNvPr id="21" name="Title 20"/>
          <p:cNvSpPr>
            <a:spLocks noGrp="1"/>
          </p:cNvSpPr>
          <p:nvPr>
            <p:ph type="title"/>
          </p:nvPr>
        </p:nvSpPr>
        <p:spPr>
          <a:xfrm>
            <a:off x="274639" y="122713"/>
            <a:ext cx="11889564" cy="917575"/>
          </a:xfrm>
        </p:spPr>
        <p:txBody>
          <a:bodyPr/>
          <a:lstStyle/>
          <a:p>
            <a:r>
              <a:rPr lang="en-US" dirty="0"/>
              <a:t>Dynamics AX Data</a:t>
            </a:r>
            <a:endParaRPr lang="en-GB" dirty="0"/>
          </a:p>
        </p:txBody>
      </p:sp>
      <p:grpSp>
        <p:nvGrpSpPr>
          <p:cNvPr id="7" name="Group 6"/>
          <p:cNvGrpSpPr/>
          <p:nvPr/>
        </p:nvGrpSpPr>
        <p:grpSpPr>
          <a:xfrm>
            <a:off x="458383" y="3192462"/>
            <a:ext cx="11522075" cy="3321778"/>
            <a:chOff x="393995" y="2887876"/>
            <a:chExt cx="11522075" cy="3321778"/>
          </a:xfrm>
        </p:grpSpPr>
        <p:sp>
          <p:nvSpPr>
            <p:cNvPr id="22" name="Rectangle 21"/>
            <p:cNvSpPr/>
            <p:nvPr/>
          </p:nvSpPr>
          <p:spPr bwMode="auto">
            <a:xfrm>
              <a:off x="393995" y="2963215"/>
              <a:ext cx="11522075" cy="324643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endParaRPr lang="en-GB" sz="2000" b="1" dirty="0" err="1">
                <a:solidFill>
                  <a:schemeClr val="bg1"/>
                </a:solidFill>
                <a:latin typeface="+mj-lt"/>
                <a:ea typeface="Segoe UI" pitchFamily="34" charset="0"/>
                <a:cs typeface="Segoe UI" pitchFamily="34" charset="0"/>
              </a:endParaRPr>
            </a:p>
          </p:txBody>
        </p:sp>
        <p:sp>
          <p:nvSpPr>
            <p:cNvPr id="18" name="TextBox 17"/>
            <p:cNvSpPr txBox="1"/>
            <p:nvPr/>
          </p:nvSpPr>
          <p:spPr>
            <a:xfrm>
              <a:off x="1338101" y="5429961"/>
              <a:ext cx="22513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mj-lt"/>
                </a:rPr>
                <a:t>Primary DB</a:t>
              </a:r>
              <a:endParaRPr lang="en-GB" sz="2400" dirty="0" err="1">
                <a:solidFill>
                  <a:schemeClr val="bg1"/>
                </a:solidFill>
                <a:latin typeface="+mj-lt"/>
              </a:endParaRPr>
            </a:p>
          </p:txBody>
        </p:sp>
        <p:sp>
          <p:nvSpPr>
            <p:cNvPr id="19" name="TextBox 18"/>
            <p:cNvSpPr txBox="1"/>
            <p:nvPr/>
          </p:nvSpPr>
          <p:spPr>
            <a:xfrm>
              <a:off x="5149362" y="5429500"/>
              <a:ext cx="255305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mj-lt"/>
                </a:rPr>
                <a:t>Secondary DB</a:t>
              </a:r>
              <a:endParaRPr lang="en-GB" sz="2400" dirty="0" err="1">
                <a:solidFill>
                  <a:schemeClr val="bg1"/>
                </a:solidFill>
                <a:latin typeface="+mj-lt"/>
              </a:endParaRPr>
            </a:p>
          </p:txBody>
        </p:sp>
        <p:sp>
          <p:nvSpPr>
            <p:cNvPr id="20" name="TextBox 19"/>
            <p:cNvSpPr txBox="1"/>
            <p:nvPr/>
          </p:nvSpPr>
          <p:spPr>
            <a:xfrm>
              <a:off x="9119999" y="5429500"/>
              <a:ext cx="189702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latin typeface="+mj-lt"/>
                </a:rPr>
                <a:t>Entity Store</a:t>
              </a:r>
              <a:endParaRPr lang="en-GB" sz="2400" dirty="0" err="1">
                <a:solidFill>
                  <a:schemeClr val="bg1"/>
                </a:solidFill>
                <a:latin typeface="+mj-lt"/>
              </a:endParaRPr>
            </a:p>
          </p:txBody>
        </p:sp>
        <p:grpSp>
          <p:nvGrpSpPr>
            <p:cNvPr id="2" name="Group 1"/>
            <p:cNvGrpSpPr/>
            <p:nvPr/>
          </p:nvGrpSpPr>
          <p:grpSpPr>
            <a:xfrm>
              <a:off x="1489941" y="3553364"/>
              <a:ext cx="9319045" cy="1876598"/>
              <a:chOff x="1489941" y="3546410"/>
              <a:chExt cx="9319045" cy="1876598"/>
            </a:xfrm>
          </p:grpSpPr>
          <p:sp>
            <p:nvSpPr>
              <p:cNvPr id="6" name="Freeform 5"/>
              <p:cNvSpPr>
                <a:spLocks noChangeAspect="1"/>
              </p:cNvSpPr>
              <p:nvPr/>
            </p:nvSpPr>
            <p:spPr bwMode="black">
              <a:xfrm>
                <a:off x="1489941" y="354641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Freeform 9"/>
              <p:cNvSpPr>
                <a:spLocks noChangeAspect="1"/>
              </p:cNvSpPr>
              <p:nvPr/>
            </p:nvSpPr>
            <p:spPr bwMode="black">
              <a:xfrm>
                <a:off x="5370742" y="354641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 name="Freeform 11"/>
              <p:cNvSpPr>
                <a:spLocks noChangeAspect="1"/>
              </p:cNvSpPr>
              <p:nvPr/>
            </p:nvSpPr>
            <p:spPr bwMode="black">
              <a:xfrm>
                <a:off x="9260759" y="3564731"/>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Freeform 99"/>
              <p:cNvSpPr>
                <a:spLocks noChangeAspect="1"/>
              </p:cNvSpPr>
              <p:nvPr/>
            </p:nvSpPr>
            <p:spPr bwMode="black">
              <a:xfrm>
                <a:off x="3948839" y="418158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j-lt"/>
                </a:endParaRPr>
              </a:p>
            </p:txBody>
          </p:sp>
          <p:sp>
            <p:nvSpPr>
              <p:cNvPr id="15" name="Freeform 99"/>
              <p:cNvSpPr>
                <a:spLocks noChangeAspect="1"/>
              </p:cNvSpPr>
              <p:nvPr/>
            </p:nvSpPr>
            <p:spPr bwMode="black">
              <a:xfrm>
                <a:off x="8035038" y="4154977"/>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j-lt"/>
                </a:endParaRPr>
              </a:p>
            </p:txBody>
          </p:sp>
          <p:grpSp>
            <p:nvGrpSpPr>
              <p:cNvPr id="27" name="Group 26"/>
              <p:cNvGrpSpPr/>
              <p:nvPr/>
            </p:nvGrpSpPr>
            <p:grpSpPr>
              <a:xfrm>
                <a:off x="3688401" y="4652471"/>
                <a:ext cx="1032975" cy="770537"/>
                <a:chOff x="3688401" y="4652471"/>
                <a:chExt cx="1032975" cy="770537"/>
              </a:xfrm>
            </p:grpSpPr>
            <p:sp>
              <p:nvSpPr>
                <p:cNvPr id="16" name="Freeform 113"/>
                <p:cNvSpPr>
                  <a:spLocks noChangeAspect="1" noEditPoints="1"/>
                </p:cNvSpPr>
                <p:nvPr/>
              </p:nvSpPr>
              <p:spPr bwMode="black">
                <a:xfrm>
                  <a:off x="3983630" y="4652471"/>
                  <a:ext cx="344734" cy="3447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j-lt"/>
                  </a:endParaRPr>
                </a:p>
              </p:txBody>
            </p:sp>
            <p:sp>
              <p:nvSpPr>
                <p:cNvPr id="25" name="TextBox 24"/>
                <p:cNvSpPr txBox="1"/>
                <p:nvPr/>
              </p:nvSpPr>
              <p:spPr>
                <a:xfrm>
                  <a:off x="3688401" y="4933643"/>
                  <a:ext cx="103297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Seconds</a:t>
                  </a:r>
                  <a:endParaRPr lang="en-GB" sz="1400" dirty="0" err="1">
                    <a:solidFill>
                      <a:schemeClr val="bg1"/>
                    </a:solidFill>
                  </a:endParaRPr>
                </a:p>
              </p:txBody>
            </p:sp>
          </p:grpSp>
          <p:grpSp>
            <p:nvGrpSpPr>
              <p:cNvPr id="28" name="Group 27"/>
              <p:cNvGrpSpPr/>
              <p:nvPr/>
            </p:nvGrpSpPr>
            <p:grpSpPr>
              <a:xfrm>
                <a:off x="7774600" y="4652471"/>
                <a:ext cx="1007520" cy="770536"/>
                <a:chOff x="7774600" y="4652471"/>
                <a:chExt cx="1007520" cy="770536"/>
              </a:xfrm>
            </p:grpSpPr>
            <p:sp>
              <p:nvSpPr>
                <p:cNvPr id="17" name="Freeform 113"/>
                <p:cNvSpPr>
                  <a:spLocks noChangeAspect="1" noEditPoints="1"/>
                </p:cNvSpPr>
                <p:nvPr/>
              </p:nvSpPr>
              <p:spPr bwMode="black">
                <a:xfrm>
                  <a:off x="8072990" y="4652471"/>
                  <a:ext cx="344734" cy="3447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latin typeface="+mj-lt"/>
                  </a:endParaRPr>
                </a:p>
              </p:txBody>
            </p:sp>
            <p:sp>
              <p:nvSpPr>
                <p:cNvPr id="26" name="TextBox 25"/>
                <p:cNvSpPr txBox="1"/>
                <p:nvPr/>
              </p:nvSpPr>
              <p:spPr>
                <a:xfrm>
                  <a:off x="7774600" y="4933642"/>
                  <a:ext cx="100752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Minutes</a:t>
                  </a:r>
                  <a:endParaRPr lang="en-GB" sz="1400" dirty="0" err="1">
                    <a:solidFill>
                      <a:schemeClr val="bg1"/>
                    </a:solidFill>
                  </a:endParaRPr>
                </a:p>
              </p:txBody>
            </p:sp>
          </p:grpSp>
        </p:grpSp>
        <p:sp>
          <p:nvSpPr>
            <p:cNvPr id="24" name="TextBox 23"/>
            <p:cNvSpPr txBox="1"/>
            <p:nvPr/>
          </p:nvSpPr>
          <p:spPr>
            <a:xfrm>
              <a:off x="1489941" y="2887876"/>
              <a:ext cx="304259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accent2">
                      <a:lumMod val="20000"/>
                      <a:lumOff val="80000"/>
                    </a:schemeClr>
                  </a:solidFill>
                  <a:latin typeface="Segoe UI Semibold" panose="020B0702040204020203" pitchFamily="34" charset="0"/>
                  <a:cs typeface="Segoe UI Semibold" panose="020B0702040204020203" pitchFamily="34" charset="0"/>
                </a:rPr>
                <a:t>Real Time</a:t>
              </a:r>
              <a:endParaRPr lang="en-GB" sz="2400" b="1" dirty="0" err="1">
                <a:solidFill>
                  <a:schemeClr val="accent2">
                    <a:lumMod val="20000"/>
                    <a:lumOff val="80000"/>
                  </a:schemeClr>
                </a:solidFill>
                <a:latin typeface="Segoe UI Semibold" panose="020B0702040204020203" pitchFamily="34" charset="0"/>
                <a:cs typeface="Segoe UI Semibold" panose="020B0702040204020203" pitchFamily="34" charset="0"/>
              </a:endParaRPr>
            </a:p>
          </p:txBody>
        </p:sp>
        <p:sp>
          <p:nvSpPr>
            <p:cNvPr id="29" name="TextBox 28"/>
            <p:cNvSpPr txBox="1"/>
            <p:nvPr/>
          </p:nvSpPr>
          <p:spPr>
            <a:xfrm>
              <a:off x="5257383" y="2910451"/>
              <a:ext cx="233701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accent2">
                      <a:lumMod val="20000"/>
                      <a:lumOff val="80000"/>
                    </a:schemeClr>
                  </a:solidFill>
                  <a:latin typeface="Segoe UI Semibold" panose="020B0702040204020203" pitchFamily="34" charset="0"/>
                  <a:cs typeface="Segoe UI Semibold" panose="020B0702040204020203" pitchFamily="34" charset="0"/>
                </a:rPr>
                <a:t>Real Time</a:t>
              </a:r>
              <a:endParaRPr lang="en-GB" sz="2400" b="1" dirty="0" err="1">
                <a:solidFill>
                  <a:schemeClr val="accent2">
                    <a:lumMod val="20000"/>
                    <a:lumOff val="80000"/>
                  </a:schemeClr>
                </a:solidFill>
                <a:latin typeface="Segoe UI Semibold" panose="020B0702040204020203" pitchFamily="34" charset="0"/>
                <a:cs typeface="Segoe UI Semibold" panose="020B0702040204020203" pitchFamily="34" charset="0"/>
              </a:endParaRPr>
            </a:p>
          </p:txBody>
        </p:sp>
        <p:sp>
          <p:nvSpPr>
            <p:cNvPr id="30" name="TextBox 29"/>
            <p:cNvSpPr txBox="1"/>
            <p:nvPr/>
          </p:nvSpPr>
          <p:spPr>
            <a:xfrm>
              <a:off x="8915068" y="2887876"/>
              <a:ext cx="264513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accent1">
                      <a:lumMod val="10000"/>
                      <a:lumOff val="90000"/>
                    </a:schemeClr>
                  </a:solidFill>
                  <a:latin typeface="Segoe UI Semibold" panose="020B0702040204020203" pitchFamily="34" charset="0"/>
                  <a:cs typeface="Segoe UI Semibold" panose="020B0702040204020203" pitchFamily="34" charset="0"/>
                </a:rPr>
                <a:t>Near Real-time</a:t>
              </a:r>
              <a:endParaRPr lang="en-GB" sz="2400" b="1" dirty="0" err="1">
                <a:solidFill>
                  <a:schemeClr val="accent1">
                    <a:lumMod val="10000"/>
                    <a:lumOff val="90000"/>
                  </a:schemeClr>
                </a:solidFill>
                <a:latin typeface="Segoe UI Semibold" panose="020B0702040204020203" pitchFamily="34" charset="0"/>
                <a:cs typeface="Segoe UI Semibold" panose="020B0702040204020203" pitchFamily="34" charset="0"/>
              </a:endParaRPr>
            </a:p>
          </p:txBody>
        </p:sp>
      </p:grpSp>
      <p:sp>
        <p:nvSpPr>
          <p:cNvPr id="32" name="TextBox 31"/>
          <p:cNvSpPr txBox="1"/>
          <p:nvPr/>
        </p:nvSpPr>
        <p:spPr>
          <a:xfrm>
            <a:off x="559665" y="1292767"/>
            <a:ext cx="35814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latin typeface="Segoe UI Semibold" panose="020B0702040204020203" pitchFamily="34" charset="0"/>
                <a:cs typeface="Segoe UI Semibold" panose="020B0702040204020203" pitchFamily="34" charset="0"/>
              </a:rPr>
              <a:t>Read/write workloads</a:t>
            </a:r>
            <a:endParaRPr lang="en-GB" sz="2400" b="1" dirty="0" err="1">
              <a:solidFill>
                <a:schemeClr val="bg1"/>
              </a:solidFill>
              <a:latin typeface="Segoe UI Semibold" panose="020B0702040204020203" pitchFamily="34" charset="0"/>
              <a:cs typeface="Segoe UI Semibold" panose="020B0702040204020203" pitchFamily="34" charset="0"/>
            </a:endParaRPr>
          </a:p>
        </p:txBody>
      </p:sp>
      <p:sp>
        <p:nvSpPr>
          <p:cNvPr id="33" name="TextBox 32"/>
          <p:cNvSpPr txBox="1"/>
          <p:nvPr/>
        </p:nvSpPr>
        <p:spPr>
          <a:xfrm>
            <a:off x="4708269" y="1292767"/>
            <a:ext cx="333876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latin typeface="Segoe UI Semibold" panose="020B0702040204020203" pitchFamily="34" charset="0"/>
                <a:cs typeface="Segoe UI Semibold" panose="020B0702040204020203" pitchFamily="34" charset="0"/>
              </a:rPr>
              <a:t>Read only workloads</a:t>
            </a:r>
            <a:endParaRPr lang="en-GB" sz="2400" b="1" dirty="0" err="1">
              <a:solidFill>
                <a:schemeClr val="bg1"/>
              </a:solidFill>
              <a:latin typeface="Segoe UI Semibold" panose="020B0702040204020203" pitchFamily="34" charset="0"/>
              <a:cs typeface="Segoe UI Semibold" panose="020B0702040204020203" pitchFamily="34" charset="0"/>
            </a:endParaRPr>
          </a:p>
        </p:txBody>
      </p:sp>
      <p:sp>
        <p:nvSpPr>
          <p:cNvPr id="34" name="TextBox 33"/>
          <p:cNvSpPr txBox="1"/>
          <p:nvPr/>
        </p:nvSpPr>
        <p:spPr>
          <a:xfrm>
            <a:off x="8732838" y="1317047"/>
            <a:ext cx="324762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chemeClr val="bg1"/>
                </a:solidFill>
                <a:latin typeface="Segoe UI Semibold" panose="020B0702040204020203" pitchFamily="34" charset="0"/>
                <a:cs typeface="Segoe UI Semibold" panose="020B0702040204020203" pitchFamily="34" charset="0"/>
              </a:rPr>
              <a:t>Analytics workloads</a:t>
            </a:r>
            <a:endParaRPr lang="en-GB" sz="2400" b="1" dirty="0" err="1">
              <a:solidFill>
                <a:schemeClr val="bg1"/>
              </a:soli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4596922" y="1177047"/>
            <a:ext cx="3450115" cy="5496127"/>
          </a:xfrm>
          <a:prstGeom prst="rect">
            <a:avLst/>
          </a:prstGeom>
          <a:noFill/>
          <a:ln w="38100">
            <a:solidFill>
              <a:srgbClr val="00188F"/>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Tree>
    <p:extLst>
      <p:ext uri="{BB962C8B-B14F-4D97-AF65-F5344CB8AC3E}">
        <p14:creationId xmlns:p14="http://schemas.microsoft.com/office/powerpoint/2010/main" val="485419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only secondary (ROS) DB</a:t>
            </a:r>
          </a:p>
        </p:txBody>
      </p:sp>
      <p:sp>
        <p:nvSpPr>
          <p:cNvPr id="3" name="Text Placeholder 2"/>
          <p:cNvSpPr>
            <a:spLocks noGrp="1"/>
          </p:cNvSpPr>
          <p:nvPr>
            <p:ph type="body" sz="quarter" idx="10"/>
          </p:nvPr>
        </p:nvSpPr>
        <p:spPr>
          <a:xfrm>
            <a:off x="274639" y="1387948"/>
            <a:ext cx="11887200" cy="4678204"/>
          </a:xfrm>
        </p:spPr>
        <p:txBody>
          <a:bodyPr/>
          <a:lstStyle/>
          <a:p>
            <a:pPr marL="571500" indent="-571500">
              <a:buFont typeface="Arial" panose="020B0604020202020204" pitchFamily="34" charset="0"/>
              <a:buChar char="•"/>
            </a:pPr>
            <a:r>
              <a:rPr lang="en-US" sz="3600" dirty="0"/>
              <a:t>Available in production environments</a:t>
            </a:r>
          </a:p>
          <a:p>
            <a:pPr lvl="1"/>
            <a:r>
              <a:rPr lang="en-US" sz="1800" dirty="0"/>
              <a:t>	One or more ROS DBs provisioned based on volume and load</a:t>
            </a:r>
          </a:p>
          <a:p>
            <a:pPr lvl="1"/>
            <a:endParaRPr lang="en-US" sz="1800" dirty="0"/>
          </a:p>
          <a:p>
            <a:pPr marL="571500" indent="-571500">
              <a:buFont typeface="Arial" panose="020B0604020202020204" pitchFamily="34" charset="0"/>
              <a:buChar char="•"/>
            </a:pPr>
            <a:r>
              <a:rPr lang="en-US" sz="3600" dirty="0"/>
              <a:t>Selected workloads routed by AOS to ROS</a:t>
            </a:r>
          </a:p>
          <a:p>
            <a:pPr lvl="2"/>
            <a:r>
              <a:rPr lang="en-US" sz="1800" dirty="0"/>
              <a:t>	Workload patterns determine whether they can be run on ROS. Developer doesn’t choose</a:t>
            </a:r>
          </a:p>
          <a:p>
            <a:pPr lvl="1"/>
            <a:endParaRPr lang="en-US" sz="1800" dirty="0"/>
          </a:p>
          <a:p>
            <a:pPr marL="571500" indent="-571500">
              <a:buFont typeface="Arial" panose="020B0604020202020204" pitchFamily="34" charset="0"/>
              <a:buChar char="•"/>
            </a:pPr>
            <a:r>
              <a:rPr lang="en-US" sz="3600" dirty="0"/>
              <a:t>Some (limited) configuration options</a:t>
            </a:r>
          </a:p>
          <a:p>
            <a:pPr lvl="1"/>
            <a:r>
              <a:rPr lang="en-US" sz="1800" dirty="0"/>
              <a:t>	Ex. Tile cache can be optimized by administrator where required</a:t>
            </a:r>
          </a:p>
          <a:p>
            <a:pPr lvl="1"/>
            <a:endParaRPr lang="en-US" sz="1800" dirty="0"/>
          </a:p>
          <a:p>
            <a:pPr marL="571500" indent="-571500">
              <a:buFont typeface="Arial" panose="020B0604020202020204" pitchFamily="34" charset="0"/>
              <a:buChar char="•"/>
            </a:pPr>
            <a:r>
              <a:rPr lang="en-US" sz="3600" dirty="0"/>
              <a:t>Exact copy, Seconds late…</a:t>
            </a:r>
          </a:p>
          <a:p>
            <a:pPr lvl="1"/>
            <a:r>
              <a:rPr lang="en-US" sz="1800" dirty="0"/>
              <a:t>	Data in primary DB is reflected in secondary within seconds </a:t>
            </a:r>
          </a:p>
        </p:txBody>
      </p:sp>
    </p:spTree>
    <p:extLst>
      <p:ext uri="{BB962C8B-B14F-4D97-AF65-F5344CB8AC3E}">
        <p14:creationId xmlns:p14="http://schemas.microsoft.com/office/powerpoint/2010/main" val="25412350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333" y="213508"/>
            <a:ext cx="10724938" cy="621383"/>
          </a:xfrm>
        </p:spPr>
        <p:txBody>
          <a:bodyPr>
            <a:normAutofit fontScale="90000"/>
          </a:bodyPr>
          <a:lstStyle/>
          <a:p>
            <a:r>
              <a:rPr lang="en-US" dirty="0">
                <a:latin typeface="Segoe UI Light" panose="020B0502040204020203" pitchFamily="34" charset="0"/>
                <a:cs typeface="Segoe UI Light" panose="020B0502040204020203" pitchFamily="34" charset="0"/>
              </a:rPr>
              <a:t>Multiple Read-only Secondary databases</a:t>
            </a:r>
          </a:p>
        </p:txBody>
      </p:sp>
      <p:pic>
        <p:nvPicPr>
          <p:cNvPr id="33" name="Content Placeholder 3" descr="... .com/free-icon/103/pretty-office-4-icon-set/free-report-icon-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43112" y="4918938"/>
            <a:ext cx="1149695" cy="1285116"/>
          </a:xfrm>
        </p:spPr>
      </p:pic>
      <p:pic>
        <p:nvPicPr>
          <p:cNvPr id="34" name="Picture 33"/>
          <p:cNvPicPr>
            <a:picLocks noChangeAspect="1"/>
          </p:cNvPicPr>
          <p:nvPr/>
        </p:nvPicPr>
        <p:blipFill>
          <a:blip r:embed="rId3"/>
          <a:stretch>
            <a:fillRect/>
          </a:stretch>
        </p:blipFill>
        <p:spPr>
          <a:xfrm>
            <a:off x="7827976" y="4513745"/>
            <a:ext cx="2403969" cy="2015162"/>
          </a:xfrm>
          <a:prstGeom prst="rect">
            <a:avLst/>
          </a:prstGeom>
        </p:spPr>
      </p:pic>
      <p:sp>
        <p:nvSpPr>
          <p:cNvPr id="24" name="Freeform 23"/>
          <p:cNvSpPr>
            <a:spLocks noChangeAspect="1"/>
          </p:cNvSpPr>
          <p:nvPr/>
        </p:nvSpPr>
        <p:spPr bwMode="black">
          <a:xfrm>
            <a:off x="1330592" y="150920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Freeform 31"/>
          <p:cNvSpPr>
            <a:spLocks noChangeAspect="1"/>
          </p:cNvSpPr>
          <p:nvPr/>
        </p:nvSpPr>
        <p:spPr bwMode="black">
          <a:xfrm>
            <a:off x="4978151" y="150920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Freeform 35"/>
          <p:cNvSpPr>
            <a:spLocks noChangeAspect="1"/>
          </p:cNvSpPr>
          <p:nvPr/>
        </p:nvSpPr>
        <p:spPr bwMode="black">
          <a:xfrm>
            <a:off x="7175930" y="150920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noFill/>
          <a:ln w="2857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Rectangle 2"/>
          <p:cNvSpPr/>
          <p:nvPr/>
        </p:nvSpPr>
        <p:spPr bwMode="auto">
          <a:xfrm>
            <a:off x="7827976" y="4501104"/>
            <a:ext cx="1631701" cy="1276002"/>
          </a:xfrm>
          <a:prstGeom prst="rect">
            <a:avLst/>
          </a:prstGeom>
          <a:noFill/>
          <a:ln w="28575">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
        <p:nvSpPr>
          <p:cNvPr id="37" name="Rectangle 36"/>
          <p:cNvSpPr/>
          <p:nvPr/>
        </p:nvSpPr>
        <p:spPr bwMode="auto">
          <a:xfrm>
            <a:off x="8476936" y="5595935"/>
            <a:ext cx="1106048" cy="959760"/>
          </a:xfrm>
          <a:prstGeom prst="rect">
            <a:avLst/>
          </a:prstGeom>
          <a:noFill/>
          <a:ln w="28575">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
        <p:nvSpPr>
          <p:cNvPr id="4" name="Rectangle 3"/>
          <p:cNvSpPr/>
          <p:nvPr/>
        </p:nvSpPr>
        <p:spPr bwMode="auto">
          <a:xfrm>
            <a:off x="3686782" y="4369366"/>
            <a:ext cx="1575881" cy="2159541"/>
          </a:xfrm>
          <a:prstGeom prst="rect">
            <a:avLst/>
          </a:prstGeom>
          <a:solidFill>
            <a:srgbClr val="0078D7"/>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17500">
                      <a:schemeClr val="bg1"/>
                    </a:gs>
                    <a:gs pos="35000">
                      <a:schemeClr val="bg1"/>
                    </a:gs>
                  </a:gsLst>
                  <a:lin ang="5400000" scaled="0"/>
                </a:gradFill>
              </a:rPr>
              <a:t>AOS</a:t>
            </a:r>
          </a:p>
        </p:txBody>
      </p:sp>
      <p:sp>
        <p:nvSpPr>
          <p:cNvPr id="38" name="Freeform 37"/>
          <p:cNvSpPr>
            <a:spLocks noChangeAspect="1"/>
          </p:cNvSpPr>
          <p:nvPr/>
        </p:nvSpPr>
        <p:spPr bwMode="black">
          <a:xfrm>
            <a:off x="9196041" y="150920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noFill/>
          <a:ln w="2857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Left-Right Arrow 5"/>
          <p:cNvSpPr/>
          <p:nvPr/>
        </p:nvSpPr>
        <p:spPr bwMode="auto">
          <a:xfrm rot="3194276">
            <a:off x="2397215" y="3515804"/>
            <a:ext cx="1310791" cy="477140"/>
          </a:xfrm>
          <a:prstGeom prst="leftRight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
        <p:nvSpPr>
          <p:cNvPr id="7" name="Down Arrow 6"/>
          <p:cNvSpPr/>
          <p:nvPr/>
        </p:nvSpPr>
        <p:spPr bwMode="auto">
          <a:xfrm rot="1972607">
            <a:off x="5386295" y="3202524"/>
            <a:ext cx="476655" cy="1036609"/>
          </a:xfrm>
          <a:prstGeom prst="downArrow">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
        <p:nvSpPr>
          <p:cNvPr id="8" name="Right Arrow 7"/>
          <p:cNvSpPr/>
          <p:nvPr/>
        </p:nvSpPr>
        <p:spPr bwMode="auto">
          <a:xfrm>
            <a:off x="3346313" y="2096683"/>
            <a:ext cx="1128409" cy="418290"/>
          </a:xfrm>
          <a:prstGeom prst="rightArrow">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
        <p:nvSpPr>
          <p:cNvPr id="9" name="TextBox 8"/>
          <p:cNvSpPr txBox="1"/>
          <p:nvPr/>
        </p:nvSpPr>
        <p:spPr>
          <a:xfrm>
            <a:off x="5717959" y="3554534"/>
            <a:ext cx="93128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Read</a:t>
            </a:r>
          </a:p>
        </p:txBody>
      </p:sp>
      <p:sp>
        <p:nvSpPr>
          <p:cNvPr id="40" name="TextBox 39"/>
          <p:cNvSpPr txBox="1"/>
          <p:nvPr/>
        </p:nvSpPr>
        <p:spPr>
          <a:xfrm>
            <a:off x="1330592" y="3676314"/>
            <a:ext cx="158812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Read/write</a:t>
            </a:r>
          </a:p>
        </p:txBody>
      </p:sp>
      <p:sp>
        <p:nvSpPr>
          <p:cNvPr id="41" name="TextBox 40"/>
          <p:cNvSpPr txBox="1"/>
          <p:nvPr/>
        </p:nvSpPr>
        <p:spPr>
          <a:xfrm>
            <a:off x="3111434" y="1598044"/>
            <a:ext cx="163410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Always-ON</a:t>
            </a:r>
          </a:p>
        </p:txBody>
      </p:sp>
      <p:sp>
        <p:nvSpPr>
          <p:cNvPr id="42" name="TextBox 41"/>
          <p:cNvSpPr txBox="1"/>
          <p:nvPr/>
        </p:nvSpPr>
        <p:spPr>
          <a:xfrm>
            <a:off x="10278627" y="4904806"/>
            <a:ext cx="102015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Client</a:t>
            </a:r>
          </a:p>
        </p:txBody>
      </p:sp>
    </p:spTree>
    <p:extLst>
      <p:ext uri="{BB962C8B-B14F-4D97-AF65-F5344CB8AC3E}">
        <p14:creationId xmlns:p14="http://schemas.microsoft.com/office/powerpoint/2010/main" val="3093627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932563"/>
          </a:xfrm>
        </p:spPr>
        <p:txBody>
          <a:bodyPr/>
          <a:lstStyle/>
          <a:p>
            <a:r>
              <a:rPr lang="en-US" sz="5400" dirty="0">
                <a:latin typeface="Segoe UI" panose="020B0502040204020203" pitchFamily="34" charset="0"/>
                <a:cs typeface="Segoe UI" panose="020B0502040204020203" pitchFamily="34" charset="0"/>
              </a:rPr>
              <a:t>REAL TIME OPERATIONAL ANALYTICS</a:t>
            </a:r>
          </a:p>
        </p:txBody>
      </p:sp>
      <p:sp>
        <p:nvSpPr>
          <p:cNvPr id="4" name="Footer Placeholder 3"/>
          <p:cNvSpPr>
            <a:spLocks noGrp="1"/>
          </p:cNvSpPr>
          <p:nvPr>
            <p:ph type="ftr" sz="quarter" idx="4294967295"/>
          </p:nvPr>
        </p:nvSpPr>
        <p:spPr/>
        <p:txBody>
          <a:bodyPr/>
          <a:lstStyle/>
          <a:p>
            <a:endParaRPr lang="en-US" dirty="0"/>
          </a:p>
        </p:txBody>
      </p:sp>
    </p:spTree>
    <p:extLst>
      <p:ext uri="{BB962C8B-B14F-4D97-AF65-F5344CB8AC3E}">
        <p14:creationId xmlns:p14="http://schemas.microsoft.com/office/powerpoint/2010/main" val="33361575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Minimizing Data Latency for Analytics </a:t>
            </a:r>
          </a:p>
        </p:txBody>
      </p:sp>
      <p:sp>
        <p:nvSpPr>
          <p:cNvPr id="41" name="Text Placeholder 40"/>
          <p:cNvSpPr>
            <a:spLocks noGrp="1"/>
          </p:cNvSpPr>
          <p:nvPr>
            <p:ph type="body" sz="quarter" idx="4294967295"/>
          </p:nvPr>
        </p:nvSpPr>
        <p:spPr>
          <a:xfrm>
            <a:off x="7734389" y="2365387"/>
            <a:ext cx="4559671" cy="2918107"/>
          </a:xfrm>
        </p:spPr>
        <p:txBody>
          <a:bodyPr wrap="square">
            <a:spAutoFit/>
          </a:bodyPr>
          <a:lstStyle/>
          <a:p>
            <a:r>
              <a:rPr lang="en-US" sz="2448" dirty="0">
                <a:solidFill>
                  <a:schemeClr val="tx1"/>
                </a:solidFill>
              </a:rPr>
              <a:t>Benefits</a:t>
            </a:r>
          </a:p>
          <a:p>
            <a:pPr marL="233155" indent="-233155"/>
            <a:r>
              <a:rPr lang="en-US" sz="1904" dirty="0">
                <a:solidFill>
                  <a:schemeClr val="tx1"/>
                </a:solidFill>
              </a:rPr>
              <a:t>No Data Latency</a:t>
            </a:r>
          </a:p>
          <a:p>
            <a:pPr marL="233155" indent="-233155"/>
            <a:r>
              <a:rPr lang="en-US" sz="1904" dirty="0">
                <a:solidFill>
                  <a:schemeClr val="tx1"/>
                </a:solidFill>
              </a:rPr>
              <a:t>No ETL </a:t>
            </a:r>
          </a:p>
          <a:p>
            <a:pPr marL="233155" indent="-233155"/>
            <a:r>
              <a:rPr lang="en-US" sz="1904" dirty="0">
                <a:solidFill>
                  <a:schemeClr val="tx1"/>
                </a:solidFill>
              </a:rPr>
              <a:t>No Separate DW</a:t>
            </a:r>
          </a:p>
          <a:p>
            <a:endParaRPr lang="en-US" sz="2176" dirty="0">
              <a:solidFill>
                <a:schemeClr val="tx1"/>
              </a:solidFill>
            </a:endParaRPr>
          </a:p>
          <a:p>
            <a:r>
              <a:rPr lang="en-US" sz="2448" dirty="0">
                <a:solidFill>
                  <a:schemeClr val="tx1"/>
                </a:solidFill>
              </a:rPr>
              <a:t>Challenges</a:t>
            </a:r>
          </a:p>
          <a:p>
            <a:pPr marL="233155" indent="-233155"/>
            <a:r>
              <a:rPr lang="en-US" sz="1904" dirty="0">
                <a:solidFill>
                  <a:schemeClr val="tx1"/>
                </a:solidFill>
              </a:rPr>
              <a:t>Minimizing Impact on OLTP workload</a:t>
            </a:r>
          </a:p>
          <a:p>
            <a:pPr marL="233155" indent="-233155"/>
            <a:r>
              <a:rPr lang="en-US" sz="1904" dirty="0">
                <a:solidFill>
                  <a:schemeClr val="tx1"/>
                </a:solidFill>
              </a:rPr>
              <a:t>Delivering Performant Analytics</a:t>
            </a:r>
          </a:p>
        </p:txBody>
      </p:sp>
      <p:pic>
        <p:nvPicPr>
          <p:cNvPr id="5" name="Picture 4" descr="C:\Users\sunila\AppData\Local\Microsoft\Windows\Temporary Internet Files\Content.IE5\FQWGWRL9\MCj03102320000[1].wmf"/>
          <p:cNvPicPr>
            <a:picLocks noChangeAspect="1" noChangeArrowheads="1"/>
          </p:cNvPicPr>
          <p:nvPr/>
        </p:nvPicPr>
        <p:blipFill>
          <a:blip r:embed="rId3" cstate="print"/>
          <a:srcRect/>
          <a:stretch>
            <a:fillRect/>
          </a:stretch>
        </p:blipFill>
        <p:spPr bwMode="auto">
          <a:xfrm>
            <a:off x="547493" y="2106062"/>
            <a:ext cx="731733" cy="553120"/>
          </a:xfrm>
          <a:prstGeom prst="rect">
            <a:avLst/>
          </a:prstGeom>
          <a:noFill/>
        </p:spPr>
      </p:pic>
      <p:grpSp>
        <p:nvGrpSpPr>
          <p:cNvPr id="6" name="Group 5"/>
          <p:cNvGrpSpPr/>
          <p:nvPr/>
        </p:nvGrpSpPr>
        <p:grpSpPr>
          <a:xfrm>
            <a:off x="656427" y="2125857"/>
            <a:ext cx="3123757" cy="4495163"/>
            <a:chOff x="388937" y="1439862"/>
            <a:chExt cx="3124200" cy="4495800"/>
          </a:xfrm>
        </p:grpSpPr>
        <p:sp>
          <p:nvSpPr>
            <p:cNvPr id="7" name="Rectangle 6"/>
            <p:cNvSpPr/>
            <p:nvPr/>
          </p:nvSpPr>
          <p:spPr bwMode="auto">
            <a:xfrm>
              <a:off x="693737" y="2960338"/>
              <a:ext cx="2819400" cy="8382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endParaRPr lang="en-US" sz="2000" dirty="0">
                <a:gradFill>
                  <a:gsLst>
                    <a:gs pos="16814">
                      <a:srgbClr val="FFFFFF"/>
                    </a:gs>
                    <a:gs pos="46000">
                      <a:srgbClr val="FFFFFF"/>
                    </a:gs>
                  </a:gsLst>
                  <a:lin ang="5400000" scaled="0"/>
                </a:gradFill>
              </a:endParaRPr>
            </a:p>
          </p:txBody>
        </p:sp>
        <p:grpSp>
          <p:nvGrpSpPr>
            <p:cNvPr id="8" name="Group 7"/>
            <p:cNvGrpSpPr/>
            <p:nvPr/>
          </p:nvGrpSpPr>
          <p:grpSpPr>
            <a:xfrm>
              <a:off x="388937" y="1439862"/>
              <a:ext cx="3009900" cy="4495800"/>
              <a:chOff x="388937" y="1439862"/>
              <a:chExt cx="3009900" cy="4495800"/>
            </a:xfrm>
          </p:grpSpPr>
          <p:sp>
            <p:nvSpPr>
              <p:cNvPr id="9" name="Rectangle 8"/>
              <p:cNvSpPr/>
              <p:nvPr/>
            </p:nvSpPr>
            <p:spPr bwMode="auto">
              <a:xfrm>
                <a:off x="388938" y="2887662"/>
                <a:ext cx="2781299" cy="837485"/>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0" name="Rectangle 9"/>
              <p:cNvSpPr/>
              <p:nvPr/>
            </p:nvSpPr>
            <p:spPr bwMode="auto">
              <a:xfrm>
                <a:off x="388937" y="4183062"/>
                <a:ext cx="3009900" cy="685800"/>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r>
                  <a:rPr lang="en-US" sz="2000" dirty="0">
                    <a:gradFill>
                      <a:gsLst>
                        <a:gs pos="16814">
                          <a:srgbClr val="FFFFFF"/>
                        </a:gs>
                        <a:gs pos="46000">
                          <a:srgbClr val="FFFFFF"/>
                        </a:gs>
                      </a:gsLst>
                      <a:lin ang="5400000" scaled="0"/>
                    </a:gradFill>
                  </a:rPr>
                  <a:t>SQL Server 2016</a:t>
                </a:r>
              </a:p>
            </p:txBody>
          </p:sp>
          <p:sp>
            <p:nvSpPr>
              <p:cNvPr id="11" name="Flowchart: Magnetic Disk 10"/>
              <p:cNvSpPr/>
              <p:nvPr/>
            </p:nvSpPr>
            <p:spPr bwMode="auto">
              <a:xfrm>
                <a:off x="1303337" y="5249862"/>
                <a:ext cx="1219200" cy="685800"/>
              </a:xfrm>
              <a:prstGeom prst="flowChartMagneticDisk">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r>
                  <a:rPr lang="en-US" sz="2000" dirty="0">
                    <a:gradFill>
                      <a:gsLst>
                        <a:gs pos="16814">
                          <a:srgbClr val="FFFFFF"/>
                        </a:gs>
                        <a:gs pos="46000">
                          <a:srgbClr val="FFFFFF"/>
                        </a:gs>
                      </a:gsLst>
                      <a:lin ang="5400000" scaled="0"/>
                    </a:gradFill>
                  </a:rPr>
                  <a:t>Database</a:t>
                </a:r>
              </a:p>
            </p:txBody>
          </p:sp>
          <p:sp>
            <p:nvSpPr>
              <p:cNvPr id="12" name="Rectangle 11"/>
              <p:cNvSpPr/>
              <p:nvPr/>
            </p:nvSpPr>
            <p:spPr bwMode="auto">
              <a:xfrm>
                <a:off x="503237" y="3192461"/>
                <a:ext cx="2209800" cy="4540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r>
                  <a:rPr lang="en-US" sz="2000" dirty="0">
                    <a:gradFill>
                      <a:gsLst>
                        <a:gs pos="16814">
                          <a:srgbClr val="FFFFFF"/>
                        </a:gs>
                        <a:gs pos="46000">
                          <a:srgbClr val="FFFFFF"/>
                        </a:gs>
                      </a:gsLst>
                      <a:lin ang="5400000" scaled="0"/>
                    </a:gradFill>
                  </a:rPr>
                  <a:t>Application Tier</a:t>
                </a:r>
              </a:p>
            </p:txBody>
          </p:sp>
          <p:sp>
            <p:nvSpPr>
              <p:cNvPr id="13" name="Rectangle 12"/>
              <p:cNvSpPr/>
              <p:nvPr/>
            </p:nvSpPr>
            <p:spPr bwMode="auto">
              <a:xfrm>
                <a:off x="503237" y="2354262"/>
                <a:ext cx="2209800" cy="30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r>
                  <a:rPr lang="en-US" sz="2000" dirty="0">
                    <a:gradFill>
                      <a:gsLst>
                        <a:gs pos="16814">
                          <a:srgbClr val="FFFFFF"/>
                        </a:gs>
                        <a:gs pos="46000">
                          <a:srgbClr val="FFFFFF"/>
                        </a:gs>
                      </a:gsLst>
                      <a:lin ang="5400000" scaled="0"/>
                    </a:gradFill>
                  </a:rPr>
                  <a:t>Presentation Layer</a:t>
                </a:r>
              </a:p>
            </p:txBody>
          </p:sp>
          <p:sp>
            <p:nvSpPr>
              <p:cNvPr id="14" name="TextBox 13"/>
              <p:cNvSpPr txBox="1"/>
              <p:nvPr/>
            </p:nvSpPr>
            <p:spPr>
              <a:xfrm>
                <a:off x="1036637" y="2726128"/>
                <a:ext cx="1828800" cy="627911"/>
              </a:xfrm>
              <a:prstGeom prst="rect">
                <a:avLst/>
              </a:prstGeom>
              <a:noFill/>
            </p:spPr>
            <p:txBody>
              <a:bodyPr wrap="square" lIns="182854" tIns="146283" rIns="182854" bIns="146283" rtlCol="0">
                <a:spAutoFit/>
              </a:bodyPr>
              <a:lstStyle/>
              <a:p>
                <a:pPr>
                  <a:lnSpc>
                    <a:spcPct val="90000"/>
                  </a:lnSpc>
                  <a:spcAft>
                    <a:spcPts val="600"/>
                  </a:spcAft>
                </a:pPr>
                <a:r>
                  <a:rPr lang="en-US" sz="1199" dirty="0">
                    <a:solidFill>
                      <a:schemeClr val="bg1"/>
                    </a:solidFill>
                  </a:rPr>
                  <a:t>IIS</a:t>
                </a:r>
                <a:r>
                  <a:rPr lang="en-US" sz="2400" dirty="0">
                    <a:solidFill>
                      <a:schemeClr val="bg1"/>
                    </a:solidFill>
                  </a:rPr>
                  <a:t> </a:t>
                </a:r>
                <a:r>
                  <a:rPr lang="en-US" sz="1199" dirty="0">
                    <a:solidFill>
                      <a:schemeClr val="bg1"/>
                    </a:solidFill>
                  </a:rPr>
                  <a:t>Server</a:t>
                </a:r>
              </a:p>
            </p:txBody>
          </p:sp>
          <p:pic>
            <p:nvPicPr>
              <p:cNvPr id="15" name="Picture 14" descr="C:\Users\sunila\AppData\Local\Microsoft\Windows\Temporary Internet Files\Content.IE5\FQWGWRL9\MCj03102320000[1].wmf"/>
              <p:cNvPicPr>
                <a:picLocks noChangeAspect="1" noChangeArrowheads="1"/>
              </p:cNvPicPr>
              <p:nvPr/>
            </p:nvPicPr>
            <p:blipFill>
              <a:blip r:embed="rId3" cstate="print"/>
              <a:srcRect/>
              <a:stretch>
                <a:fillRect/>
              </a:stretch>
            </p:blipFill>
            <p:spPr bwMode="auto">
              <a:xfrm>
                <a:off x="2362200" y="1439862"/>
                <a:ext cx="731837" cy="553199"/>
              </a:xfrm>
              <a:prstGeom prst="rect">
                <a:avLst/>
              </a:prstGeom>
              <a:noFill/>
            </p:spPr>
          </p:pic>
          <p:cxnSp>
            <p:nvCxnSpPr>
              <p:cNvPr id="16" name="Straight Arrow Connector 15"/>
              <p:cNvCxnSpPr/>
              <p:nvPr/>
            </p:nvCxnSpPr>
            <p:spPr>
              <a:xfrm>
                <a:off x="655637" y="2014453"/>
                <a:ext cx="381000" cy="307751"/>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255837" y="1993061"/>
                <a:ext cx="304800" cy="329143"/>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493837" y="2618545"/>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836737" y="3802062"/>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912937" y="4904545"/>
                <a:ext cx="0" cy="345317"/>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3660682" y="2478079"/>
            <a:ext cx="3167068" cy="2847724"/>
            <a:chOff x="3584119" y="1701933"/>
            <a:chExt cx="3167518" cy="2848128"/>
          </a:xfrm>
        </p:grpSpPr>
        <p:grpSp>
          <p:nvGrpSpPr>
            <p:cNvPr id="24" name="Group 23"/>
            <p:cNvGrpSpPr/>
            <p:nvPr/>
          </p:nvGrpSpPr>
          <p:grpSpPr>
            <a:xfrm>
              <a:off x="4648517" y="1701933"/>
              <a:ext cx="2103120" cy="1197706"/>
              <a:chOff x="9766618" y="1967994"/>
              <a:chExt cx="2103120" cy="1375708"/>
            </a:xfrm>
            <a:solidFill>
              <a:srgbClr val="C00000"/>
            </a:solidFill>
          </p:grpSpPr>
          <p:sp>
            <p:nvSpPr>
              <p:cNvPr id="25" name="Rectangle 24"/>
              <p:cNvSpPr/>
              <p:nvPr/>
            </p:nvSpPr>
            <p:spPr bwMode="auto">
              <a:xfrm>
                <a:off x="9766618" y="1967994"/>
                <a:ext cx="2103120" cy="1375708"/>
              </a:xfrm>
              <a:prstGeom prst="rect">
                <a:avLst/>
              </a:prstGeom>
              <a:grpFill/>
              <a:ln w="19050" cap="flat" cmpd="sng" algn="ctr">
                <a:noFill/>
                <a:prstDash val="solid"/>
                <a:miter lim="800000"/>
                <a:headEnd type="none" w="med" len="med"/>
                <a:tailEnd type="none" w="med" len="med"/>
              </a:ln>
              <a:effectLst/>
            </p:spPr>
            <p:txBody>
              <a:bodyPr rot="0" spcFirstLastPara="0" vertOverflow="overflow" horzOverflow="overflow" vert="horz" wrap="square" lIns="182801" tIns="91427" rIns="182801" bIns="146241" numCol="1" spcCol="0" rtlCol="0" fromWordArt="0" anchor="t" anchorCtr="0" forceAA="0" compatLnSpc="1">
                <a:prstTxWarp prst="textNoShape">
                  <a:avLst/>
                </a:prstTxWarp>
                <a:noAutofit/>
              </a:bodyPr>
              <a:lstStyle/>
              <a:p>
                <a:pPr algn="ctr" defTabSz="776578" fontAlgn="base">
                  <a:lnSpc>
                    <a:spcPct val="90000"/>
                  </a:lnSpc>
                  <a:spcBef>
                    <a:spcPct val="0"/>
                  </a:spcBef>
                  <a:spcAft>
                    <a:spcPct val="0"/>
                  </a:spcAft>
                  <a:defRPr/>
                </a:pPr>
                <a:endParaRPr lang="en-US" sz="2000" kern="0" dirty="0">
                  <a:gradFill>
                    <a:gsLst>
                      <a:gs pos="0">
                        <a:srgbClr val="505050"/>
                      </a:gs>
                      <a:gs pos="100000">
                        <a:srgbClr val="505050"/>
                      </a:gs>
                    </a:gsLst>
                    <a:lin ang="5400000" scaled="0"/>
                  </a:gradFill>
                  <a:latin typeface="Segoe UI"/>
                </a:endParaRPr>
              </a:p>
            </p:txBody>
          </p:sp>
          <p:sp>
            <p:nvSpPr>
              <p:cNvPr id="26" name="TextBox 25"/>
              <p:cNvSpPr txBox="1"/>
              <p:nvPr/>
            </p:nvSpPr>
            <p:spPr>
              <a:xfrm>
                <a:off x="9787592" y="1970593"/>
                <a:ext cx="2055950" cy="459639"/>
              </a:xfrm>
              <a:prstGeom prst="rect">
                <a:avLst/>
              </a:prstGeom>
              <a:grpFill/>
            </p:spPr>
            <p:txBody>
              <a:bodyPr wrap="square" rtlCol="0">
                <a:spAutoFit/>
              </a:bodyPr>
              <a:lstStyle/>
              <a:p>
                <a:pPr algn="ctr" defTabSz="914340">
                  <a:defRPr/>
                </a:pPr>
                <a:r>
                  <a:rPr lang="en-US" sz="2000" kern="0" dirty="0">
                    <a:gradFill>
                      <a:gsLst>
                        <a:gs pos="0">
                          <a:srgbClr val="FFFFFF"/>
                        </a:gs>
                        <a:gs pos="100000">
                          <a:srgbClr val="FFFFFF"/>
                        </a:gs>
                      </a:gsLst>
                      <a:lin ang="5400000" scaled="1"/>
                    </a:gradFill>
                    <a:latin typeface="Segoe UI Light"/>
                  </a:rPr>
                  <a:t>BI and analytics</a:t>
                </a:r>
              </a:p>
            </p:txBody>
          </p:sp>
          <p:pic>
            <p:nvPicPr>
              <p:cNvPr id="27" name="Picture 2" descr="\\MAGNUM\Projects\Microsoft\Cloud Power FY12\Design\ICONS_PNG\Pie.png"/>
              <p:cNvPicPr>
                <a:picLocks noChangeAspect="1" noChangeArrowheads="1"/>
              </p:cNvPicPr>
              <p:nvPr/>
            </p:nvPicPr>
            <p:blipFill>
              <a:blip r:embed="rId4" cstate="print">
                <a:lum bright="100000"/>
              </a:blip>
              <a:srcRect/>
              <a:stretch>
                <a:fillRect/>
              </a:stretch>
            </p:blipFill>
            <p:spPr bwMode="auto">
              <a:xfrm>
                <a:off x="10113849" y="2456784"/>
                <a:ext cx="580842" cy="580842"/>
              </a:xfrm>
              <a:prstGeom prst="rect">
                <a:avLst/>
              </a:prstGeom>
              <a:grpFill/>
              <a:ln w="15875">
                <a:solidFill>
                  <a:srgbClr val="FFFFFF"/>
                </a:solidFill>
              </a:ln>
            </p:spPr>
          </p:pic>
          <p:sp>
            <p:nvSpPr>
              <p:cNvPr id="28" name="TextBox 27"/>
              <p:cNvSpPr txBox="1"/>
              <p:nvPr/>
            </p:nvSpPr>
            <p:spPr>
              <a:xfrm>
                <a:off x="10019528" y="3100200"/>
                <a:ext cx="881713" cy="190779"/>
              </a:xfrm>
              <a:prstGeom prst="rect">
                <a:avLst/>
              </a:prstGeom>
              <a:grpFill/>
            </p:spPr>
            <p:txBody>
              <a:bodyPr wrap="square" lIns="0" tIns="0" rIns="0" bIns="0" rtlCol="0">
                <a:spAutoFit/>
              </a:bodyPr>
              <a:lstStyle/>
              <a:p>
                <a:pPr defTabSz="914340">
                  <a:lnSpc>
                    <a:spcPct val="90000"/>
                  </a:lnSpc>
                  <a:defRPr/>
                </a:pPr>
                <a:r>
                  <a:rPr lang="en-US" sz="1199" kern="0" dirty="0">
                    <a:ln>
                      <a:solidFill>
                        <a:srgbClr val="FFFFFF">
                          <a:alpha val="0"/>
                        </a:srgbClr>
                      </a:solidFill>
                    </a:ln>
                    <a:gradFill>
                      <a:gsLst>
                        <a:gs pos="0">
                          <a:srgbClr val="FFFFFF"/>
                        </a:gs>
                        <a:gs pos="100000">
                          <a:srgbClr val="FFFFFF"/>
                        </a:gs>
                      </a:gsLst>
                      <a:lin ang="5400000" scaled="1"/>
                    </a:gradFill>
                  </a:rPr>
                  <a:t>Dashboards</a:t>
                </a:r>
              </a:p>
            </p:txBody>
          </p:sp>
          <p:sp>
            <p:nvSpPr>
              <p:cNvPr id="29" name="TextBox 28"/>
              <p:cNvSpPr txBox="1"/>
              <p:nvPr/>
            </p:nvSpPr>
            <p:spPr>
              <a:xfrm>
                <a:off x="10970430" y="3100200"/>
                <a:ext cx="743803" cy="190779"/>
              </a:xfrm>
              <a:prstGeom prst="rect">
                <a:avLst/>
              </a:prstGeom>
              <a:grp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defTabSz="914340">
                  <a:defRPr/>
                </a:pPr>
                <a:r>
                  <a:rPr lang="en-US" sz="1199" kern="0" dirty="0">
                    <a:ln>
                      <a:solidFill>
                        <a:srgbClr val="FFFFFF">
                          <a:alpha val="0"/>
                        </a:srgbClr>
                      </a:solidFill>
                    </a:ln>
                    <a:gradFill>
                      <a:gsLst>
                        <a:gs pos="0">
                          <a:srgbClr val="FFFFFF"/>
                        </a:gs>
                        <a:gs pos="100000">
                          <a:srgbClr val="FFFFFF"/>
                        </a:gs>
                      </a:gsLst>
                      <a:lin ang="5400000" scaled="1"/>
                    </a:gradFill>
                  </a:rPr>
                  <a:t>Reporting</a:t>
                </a:r>
              </a:p>
            </p:txBody>
          </p:sp>
          <p:sp>
            <p:nvSpPr>
              <p:cNvPr id="30" name="Freeform 6"/>
              <p:cNvSpPr>
                <a:spLocks noChangeAspect="1" noEditPoints="1"/>
              </p:cNvSpPr>
              <p:nvPr/>
            </p:nvSpPr>
            <p:spPr bwMode="black">
              <a:xfrm>
                <a:off x="11082345" y="2459919"/>
                <a:ext cx="429626" cy="54958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rgbClr val="FFFFFF"/>
              </a:solidFill>
              <a:ln w="7" cap="flat">
                <a:noFill/>
                <a:prstDash val="solid"/>
                <a:miter lim="800000"/>
                <a:headEnd/>
                <a:tailEnd/>
              </a:ln>
            </p:spPr>
            <p:txBody>
              <a:bodyPr vert="horz" wrap="square" lIns="91427" tIns="45714" rIns="91427" bIns="45714" numCol="1" anchor="t" anchorCtr="0" compatLnSpc="1">
                <a:prstTxWarp prst="textNoShape">
                  <a:avLst/>
                </a:prstTxWarp>
              </a:bodyPr>
              <a:lstStyle/>
              <a:p>
                <a:pPr defTabSz="914123">
                  <a:defRPr/>
                </a:pPr>
                <a:endParaRPr lang="en-US" sz="1700" kern="0" dirty="0">
                  <a:solidFill>
                    <a:srgbClr val="000000"/>
                  </a:solidFill>
                </a:endParaRPr>
              </a:p>
            </p:txBody>
          </p:sp>
        </p:grpSp>
        <p:cxnSp>
          <p:nvCxnSpPr>
            <p:cNvPr id="31" name="Straight Arrow Connector 30"/>
            <p:cNvCxnSpPr/>
            <p:nvPr/>
          </p:nvCxnSpPr>
          <p:spPr>
            <a:xfrm flipV="1">
              <a:off x="5608637" y="2811462"/>
              <a:ext cx="21532" cy="1738599"/>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3584119" y="4500976"/>
              <a:ext cx="2006666" cy="23985"/>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2200372" y="5450317"/>
            <a:ext cx="2510955" cy="516894"/>
          </a:xfrm>
          <a:prstGeom prst="rect">
            <a:avLst/>
          </a:prstGeom>
          <a:noFill/>
        </p:spPr>
        <p:txBody>
          <a:bodyPr wrap="square" lIns="182854" tIns="146283" rIns="182854" bIns="146283" rtlCol="0">
            <a:spAutoFit/>
          </a:bodyPr>
          <a:lstStyle/>
          <a:p>
            <a:pPr>
              <a:lnSpc>
                <a:spcPct val="90000"/>
              </a:lnSpc>
              <a:spcAft>
                <a:spcPts val="600"/>
              </a:spcAft>
            </a:pPr>
            <a:r>
              <a:rPr lang="en-US" sz="1599" dirty="0">
                <a:gradFill>
                  <a:gsLst>
                    <a:gs pos="2917">
                      <a:schemeClr val="tx1"/>
                    </a:gs>
                    <a:gs pos="30000">
                      <a:schemeClr val="tx1"/>
                    </a:gs>
                  </a:gsLst>
                  <a:lin ang="5400000" scaled="0"/>
                </a:gradFill>
              </a:rPr>
              <a:t>Add columnstore index</a:t>
            </a:r>
          </a:p>
        </p:txBody>
      </p:sp>
      <p:sp>
        <p:nvSpPr>
          <p:cNvPr id="34" name="Rectangle 33"/>
          <p:cNvSpPr/>
          <p:nvPr/>
        </p:nvSpPr>
        <p:spPr bwMode="auto">
          <a:xfrm>
            <a:off x="4694453" y="4259154"/>
            <a:ext cx="1980919" cy="685703"/>
          </a:xfrm>
          <a:prstGeom prst="rec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37" fontAlgn="base">
              <a:spcBef>
                <a:spcPct val="0"/>
              </a:spcBef>
              <a:spcAft>
                <a:spcPct val="0"/>
              </a:spcAft>
            </a:pPr>
            <a:r>
              <a:rPr lang="en-US" sz="2000" dirty="0">
                <a:gradFill>
                  <a:gsLst>
                    <a:gs pos="16814">
                      <a:srgbClr val="FFFFFF"/>
                    </a:gs>
                    <a:gs pos="46000">
                      <a:srgbClr val="FFFFFF"/>
                    </a:gs>
                  </a:gsLst>
                  <a:lin ang="5400000" scaled="0"/>
                </a:gradFill>
              </a:rPr>
              <a:t>SQL Server</a:t>
            </a:r>
          </a:p>
          <a:p>
            <a:pPr algn="ctr" defTabSz="932337" fontAlgn="base">
              <a:spcBef>
                <a:spcPct val="0"/>
              </a:spcBef>
              <a:spcAft>
                <a:spcPct val="0"/>
              </a:spcAft>
            </a:pPr>
            <a:r>
              <a:rPr lang="en-US" sz="2000" dirty="0">
                <a:gradFill>
                  <a:gsLst>
                    <a:gs pos="16814">
                      <a:srgbClr val="FFFFFF"/>
                    </a:gs>
                    <a:gs pos="46000">
                      <a:srgbClr val="FFFFFF"/>
                    </a:gs>
                  </a:gsLst>
                  <a:lin ang="5400000" scaled="0"/>
                </a:gradFill>
              </a:rPr>
              <a:t>Analysis Server</a:t>
            </a:r>
          </a:p>
        </p:txBody>
      </p:sp>
      <p:sp>
        <p:nvSpPr>
          <p:cNvPr id="33" name="TextBox 32"/>
          <p:cNvSpPr txBox="1"/>
          <p:nvPr/>
        </p:nvSpPr>
        <p:spPr>
          <a:xfrm>
            <a:off x="123104" y="1399607"/>
            <a:ext cx="2982174" cy="726054"/>
          </a:xfrm>
          <a:prstGeom prst="rect">
            <a:avLst/>
          </a:prstGeom>
          <a:noFill/>
        </p:spPr>
        <p:txBody>
          <a:bodyPr wrap="none" lIns="182854" tIns="146283" rIns="182854" bIns="146283" rtlCol="0">
            <a:spAutoFit/>
          </a:bodyPr>
          <a:lstStyle/>
          <a:p>
            <a:r>
              <a:rPr lang="en-US" sz="1199" dirty="0"/>
              <a:t>Insert into &lt;transactions&gt;</a:t>
            </a:r>
          </a:p>
          <a:p>
            <a:r>
              <a:rPr lang="en-US" sz="1199" dirty="0"/>
              <a:t>values (‘&lt;</a:t>
            </a:r>
            <a:r>
              <a:rPr lang="en-US" sz="1199" dirty="0" err="1"/>
              <a:t>upc</a:t>
            </a:r>
            <a:r>
              <a:rPr lang="en-US" sz="1199" dirty="0"/>
              <a:t>-code&gt;, ‘flowers’, $20.00</a:t>
            </a:r>
            <a:r>
              <a:rPr lang="en-US" sz="1599" dirty="0"/>
              <a:t>)</a:t>
            </a:r>
          </a:p>
        </p:txBody>
      </p:sp>
      <p:sp>
        <p:nvSpPr>
          <p:cNvPr id="36" name="Rectangle 35"/>
          <p:cNvSpPr/>
          <p:nvPr/>
        </p:nvSpPr>
        <p:spPr>
          <a:xfrm>
            <a:off x="4711327" y="1199633"/>
            <a:ext cx="3974115" cy="1107611"/>
          </a:xfrm>
          <a:prstGeom prst="rect">
            <a:avLst/>
          </a:prstGeom>
        </p:spPr>
        <p:txBody>
          <a:bodyPr wrap="square">
            <a:spAutoFit/>
          </a:bodyPr>
          <a:lstStyle/>
          <a:p>
            <a:endParaRPr lang="en-US" sz="1801" dirty="0"/>
          </a:p>
          <a:p>
            <a:r>
              <a:rPr lang="en-US" sz="1199" b="1" dirty="0"/>
              <a:t>Select</a:t>
            </a:r>
            <a:r>
              <a:rPr lang="en-US" sz="1199" dirty="0"/>
              <a:t> </a:t>
            </a:r>
            <a:r>
              <a:rPr lang="en-US" sz="1199" dirty="0" err="1"/>
              <a:t>ProduceName</a:t>
            </a:r>
            <a:r>
              <a:rPr lang="en-US" sz="1199" dirty="0"/>
              <a:t>, </a:t>
            </a:r>
            <a:r>
              <a:rPr lang="en-US" sz="1199" dirty="0" err="1"/>
              <a:t>ExpiryDate</a:t>
            </a:r>
            <a:r>
              <a:rPr lang="en-US" sz="1199" dirty="0"/>
              <a:t>, Quantity, sum (sales)</a:t>
            </a:r>
          </a:p>
          <a:p>
            <a:r>
              <a:rPr lang="en-US" sz="1199" b="1" dirty="0"/>
              <a:t>From</a:t>
            </a:r>
            <a:r>
              <a:rPr lang="en-US" sz="1199" dirty="0"/>
              <a:t> &lt;transactions&gt; </a:t>
            </a:r>
          </a:p>
          <a:p>
            <a:r>
              <a:rPr lang="en-US" sz="1199" b="1" dirty="0"/>
              <a:t>Where</a:t>
            </a:r>
            <a:r>
              <a:rPr lang="en-US" sz="1199" dirty="0"/>
              <a:t> </a:t>
            </a:r>
            <a:r>
              <a:rPr lang="en-US" sz="1199" dirty="0" err="1"/>
              <a:t>ProduceType</a:t>
            </a:r>
            <a:r>
              <a:rPr lang="en-US" sz="1199" dirty="0"/>
              <a:t> =‘perishables’</a:t>
            </a:r>
          </a:p>
          <a:p>
            <a:r>
              <a:rPr lang="en-US" sz="1199" b="1" dirty="0"/>
              <a:t>Group By </a:t>
            </a:r>
            <a:r>
              <a:rPr lang="en-US" sz="1199" dirty="0" err="1"/>
              <a:t>ProduceName</a:t>
            </a:r>
            <a:r>
              <a:rPr lang="en-US" sz="1199" dirty="0"/>
              <a:t>, </a:t>
            </a:r>
            <a:r>
              <a:rPr lang="en-US" sz="1199" dirty="0" err="1"/>
              <a:t>ExpiryDate</a:t>
            </a:r>
            <a:endParaRPr lang="en-US" sz="1199" dirty="0"/>
          </a:p>
        </p:txBody>
      </p:sp>
      <p:sp>
        <p:nvSpPr>
          <p:cNvPr id="44" name="Teardrop 43"/>
          <p:cNvSpPr/>
          <p:nvPr/>
        </p:nvSpPr>
        <p:spPr bwMode="auto">
          <a:xfrm>
            <a:off x="274639" y="2569714"/>
            <a:ext cx="8436073" cy="1358396"/>
          </a:xfrm>
          <a:prstGeom prst="teardrop">
            <a:avLst>
              <a:gd name="adj" fmla="val 69316"/>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r>
              <a:rPr lang="en-US" sz="2000" dirty="0"/>
              <a:t> </a:t>
            </a:r>
            <a:r>
              <a:rPr lang="en-US" sz="2000" dirty="0">
                <a:solidFill>
                  <a:schemeClr val="bg1"/>
                </a:solidFill>
              </a:rPr>
              <a:t>This  is  </a:t>
            </a:r>
            <a:r>
              <a:rPr lang="en-US" sz="2720" dirty="0">
                <a:solidFill>
                  <a:schemeClr val="bg1"/>
                </a:solidFill>
              </a:rPr>
              <a:t>Real-Time Operational Analytics</a:t>
            </a:r>
            <a:endParaRPr lang="en-US" sz="3600" dirty="0">
              <a:solidFill>
                <a:schemeClr val="bg1"/>
              </a:solidFill>
            </a:endParaRPr>
          </a:p>
        </p:txBody>
      </p:sp>
    </p:spTree>
    <p:extLst>
      <p:ext uri="{BB962C8B-B14F-4D97-AF65-F5344CB8AC3E}">
        <p14:creationId xmlns:p14="http://schemas.microsoft.com/office/powerpoint/2010/main" val="1708918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42" grpId="0"/>
      <p:bldP spid="34" grpId="0" animBg="1"/>
      <p:bldP spid="33" grpId="0"/>
      <p:bldP spid="36" grpId="0"/>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Analytics</a:t>
            </a:r>
          </a:p>
        </p:txBody>
      </p:sp>
      <p:sp>
        <p:nvSpPr>
          <p:cNvPr id="10" name="Text Placeholder 9"/>
          <p:cNvSpPr>
            <a:spLocks noGrp="1"/>
          </p:cNvSpPr>
          <p:nvPr>
            <p:ph type="body" sz="quarter" idx="11"/>
          </p:nvPr>
        </p:nvSpPr>
        <p:spPr/>
        <p:txBody>
          <a:bodyPr/>
          <a:lstStyle/>
          <a:p>
            <a:r>
              <a:rPr lang="en-US"/>
              <a:t>Nonclustered Columnstore Index (NCCI)</a:t>
            </a:r>
            <a:endParaRPr lang="en-US" dirty="0"/>
          </a:p>
        </p:txBody>
      </p:sp>
      <p:grpSp>
        <p:nvGrpSpPr>
          <p:cNvPr id="237" name="Group 236"/>
          <p:cNvGrpSpPr/>
          <p:nvPr/>
        </p:nvGrpSpPr>
        <p:grpSpPr>
          <a:xfrm>
            <a:off x="2736067" y="2454251"/>
            <a:ext cx="6266236" cy="1430238"/>
            <a:chOff x="1637536" y="952374"/>
            <a:chExt cx="4823107" cy="1242383"/>
          </a:xfrm>
        </p:grpSpPr>
        <p:sp>
          <p:nvSpPr>
            <p:cNvPr id="43" name="Isosceles Triangle 42"/>
            <p:cNvSpPr/>
            <p:nvPr/>
          </p:nvSpPr>
          <p:spPr bwMode="auto">
            <a:xfrm>
              <a:off x="1637536" y="1017217"/>
              <a:ext cx="4791827" cy="529961"/>
            </a:xfrm>
            <a:prstGeom prst="triangle">
              <a:avLst>
                <a:gd name="adj" fmla="val 50497"/>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1642360" y="952374"/>
              <a:ext cx="4818283" cy="1242383"/>
              <a:chOff x="1211177" y="2213150"/>
              <a:chExt cx="3676492" cy="1502216"/>
            </a:xfrm>
          </p:grpSpPr>
          <p:sp>
            <p:nvSpPr>
              <p:cNvPr id="5" name="Rectangle 4"/>
              <p:cNvSpPr/>
              <p:nvPr/>
            </p:nvSpPr>
            <p:spPr bwMode="auto">
              <a:xfrm>
                <a:off x="1211177" y="3022912"/>
                <a:ext cx="3676492" cy="69245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r>
                  <a:rPr lang="en-US" sz="1801" dirty="0">
                    <a:solidFill>
                      <a:schemeClr val="bg1"/>
                    </a:solidFill>
                    <a:ea typeface="Segoe UI" pitchFamily="34" charset="0"/>
                    <a:cs typeface="Segoe UI" pitchFamily="34" charset="0"/>
                  </a:rPr>
                  <a:t>Relational Table (disk-based)</a:t>
                </a:r>
              </a:p>
              <a:p>
                <a:pPr algn="ctr" defTabSz="914042" fontAlgn="base">
                  <a:lnSpc>
                    <a:spcPct val="90000"/>
                  </a:lnSpc>
                  <a:spcBef>
                    <a:spcPct val="0"/>
                  </a:spcBef>
                  <a:spcAft>
                    <a:spcPct val="0"/>
                  </a:spcAft>
                </a:pPr>
                <a:r>
                  <a:rPr lang="en-US" sz="1801" dirty="0">
                    <a:solidFill>
                      <a:schemeClr val="bg1"/>
                    </a:solidFill>
                    <a:ea typeface="Segoe UI" pitchFamily="34" charset="0"/>
                    <a:cs typeface="Segoe UI" pitchFamily="34" charset="0"/>
                  </a:rPr>
                  <a:t>(Clustered Index/Heap</a:t>
                </a:r>
                <a:r>
                  <a:rPr lang="en-US" sz="1399" dirty="0">
                    <a:solidFill>
                      <a:schemeClr val="bg1"/>
                    </a:solidFill>
                    <a:ea typeface="Segoe UI" pitchFamily="34" charset="0"/>
                    <a:cs typeface="Segoe UI" pitchFamily="34" charset="0"/>
                  </a:rPr>
                  <a:t>)</a:t>
                </a:r>
              </a:p>
            </p:txBody>
          </p:sp>
          <p:sp>
            <p:nvSpPr>
              <p:cNvPr id="6" name="Isosceles Triangle 5"/>
              <p:cNvSpPr/>
              <p:nvPr/>
            </p:nvSpPr>
            <p:spPr bwMode="auto">
              <a:xfrm>
                <a:off x="1211178" y="2213150"/>
                <a:ext cx="3655566" cy="556285"/>
              </a:xfrm>
              <a:prstGeom prst="triangl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646075" y="2373535"/>
                <a:ext cx="1006105" cy="446107"/>
              </a:xfrm>
              <a:prstGeom prst="rect">
                <a:avLst/>
              </a:prstGeom>
            </p:spPr>
            <p:txBody>
              <a:bodyPr wrap="none">
                <a:spAutoFit/>
              </a:bodyPr>
              <a:lstStyle/>
              <a:p>
                <a:pPr algn="ctr" defTabSz="914042" fontAlgn="base">
                  <a:lnSpc>
                    <a:spcPct val="90000"/>
                  </a:lnSpc>
                  <a:spcBef>
                    <a:spcPct val="0"/>
                  </a:spcBef>
                  <a:spcAft>
                    <a:spcPct val="0"/>
                  </a:spcAft>
                </a:pPr>
                <a:r>
                  <a:rPr lang="en-US" sz="2400" dirty="0" err="1">
                    <a:solidFill>
                      <a:schemeClr val="bg1"/>
                    </a:solidFill>
                    <a:ea typeface="Segoe UI" pitchFamily="34" charset="0"/>
                    <a:cs typeface="Segoe UI" pitchFamily="34" charset="0"/>
                  </a:rPr>
                  <a:t>Btree</a:t>
                </a:r>
                <a:r>
                  <a:rPr lang="en-US" sz="2400" dirty="0">
                    <a:solidFill>
                      <a:schemeClr val="bg1"/>
                    </a:solidFill>
                    <a:ea typeface="Segoe UI" pitchFamily="34" charset="0"/>
                    <a:cs typeface="Segoe UI" pitchFamily="34" charset="0"/>
                  </a:rPr>
                  <a:t> Index</a:t>
                </a:r>
              </a:p>
            </p:txBody>
          </p:sp>
        </p:grpSp>
      </p:grpSp>
      <p:sp>
        <p:nvSpPr>
          <p:cNvPr id="42" name="TextBox 41"/>
          <p:cNvSpPr txBox="1"/>
          <p:nvPr/>
        </p:nvSpPr>
        <p:spPr>
          <a:xfrm>
            <a:off x="3255569" y="4996885"/>
            <a:ext cx="4843261" cy="572422"/>
          </a:xfrm>
          <a:prstGeom prst="rect">
            <a:avLst/>
          </a:prstGeom>
          <a:noFill/>
        </p:spPr>
        <p:txBody>
          <a:bodyPr wrap="none" lIns="182854" tIns="146283" rIns="182854" bIns="146283" rtlCol="0">
            <a:spAutoFit/>
          </a:bodyPr>
          <a:lstStyle/>
          <a:p>
            <a:pPr>
              <a:lnSpc>
                <a:spcPct val="90000"/>
              </a:lnSpc>
              <a:spcAft>
                <a:spcPts val="600"/>
              </a:spcAft>
            </a:pPr>
            <a:r>
              <a:rPr lang="en-US" sz="2000" dirty="0">
                <a:gradFill>
                  <a:gsLst>
                    <a:gs pos="2917">
                      <a:schemeClr val="tx1"/>
                    </a:gs>
                    <a:gs pos="30000">
                      <a:schemeClr val="tx1"/>
                    </a:gs>
                  </a:gsLst>
                  <a:lin ang="5400000" scaled="0"/>
                </a:gradFill>
              </a:rPr>
              <a:t>Nonclustered columnstore index (NCCI)</a:t>
            </a:r>
          </a:p>
        </p:txBody>
      </p:sp>
      <p:grpSp>
        <p:nvGrpSpPr>
          <p:cNvPr id="3" name="Group 2"/>
          <p:cNvGrpSpPr/>
          <p:nvPr/>
        </p:nvGrpSpPr>
        <p:grpSpPr>
          <a:xfrm>
            <a:off x="2754055" y="3987357"/>
            <a:ext cx="6236526" cy="1008591"/>
            <a:chOff x="4169570" y="2664388"/>
            <a:chExt cx="4688219" cy="741678"/>
          </a:xfrm>
        </p:grpSpPr>
        <p:sp>
          <p:nvSpPr>
            <p:cNvPr id="90" name="Rectangle 89"/>
            <p:cNvSpPr/>
            <p:nvPr/>
          </p:nvSpPr>
          <p:spPr>
            <a:xfrm>
              <a:off x="8385282" y="2856170"/>
              <a:ext cx="472507" cy="179057"/>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24" dirty="0">
                  <a:solidFill>
                    <a:schemeClr val="tx1"/>
                  </a:solidFill>
                </a:rPr>
                <a:t>delta</a:t>
              </a:r>
              <a:endParaRPr lang="en-US" sz="680" dirty="0">
                <a:solidFill>
                  <a:schemeClr val="tx1"/>
                </a:solidFill>
              </a:endParaRPr>
            </a:p>
          </p:txBody>
        </p:sp>
        <p:grpSp>
          <p:nvGrpSpPr>
            <p:cNvPr id="22" name="Group 21"/>
            <p:cNvGrpSpPr/>
            <p:nvPr/>
          </p:nvGrpSpPr>
          <p:grpSpPr>
            <a:xfrm>
              <a:off x="4169570" y="2664388"/>
              <a:ext cx="4133771" cy="741678"/>
              <a:chOff x="4169571" y="3821096"/>
              <a:chExt cx="3197848" cy="741678"/>
            </a:xfrm>
          </p:grpSpPr>
          <p:sp>
            <p:nvSpPr>
              <p:cNvPr id="68" name="Rectangle 67"/>
              <p:cNvSpPr/>
              <p:nvPr/>
            </p:nvSpPr>
            <p:spPr>
              <a:xfrm>
                <a:off x="416957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1" name="Rectangle 90"/>
              <p:cNvSpPr/>
              <p:nvPr/>
            </p:nvSpPr>
            <p:spPr>
              <a:xfrm>
                <a:off x="416957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2" name="Rectangle 91"/>
              <p:cNvSpPr/>
              <p:nvPr/>
            </p:nvSpPr>
            <p:spPr>
              <a:xfrm>
                <a:off x="4494126"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3" name="Rectangle 92"/>
              <p:cNvSpPr/>
              <p:nvPr/>
            </p:nvSpPr>
            <p:spPr>
              <a:xfrm>
                <a:off x="4494126"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4" name="Rectangle 93"/>
              <p:cNvSpPr/>
              <p:nvPr/>
            </p:nvSpPr>
            <p:spPr>
              <a:xfrm>
                <a:off x="481868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5" name="Rectangle 94"/>
              <p:cNvSpPr/>
              <p:nvPr/>
            </p:nvSpPr>
            <p:spPr>
              <a:xfrm>
                <a:off x="481868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6" name="Rectangle 95"/>
              <p:cNvSpPr/>
              <p:nvPr/>
            </p:nvSpPr>
            <p:spPr>
              <a:xfrm>
                <a:off x="5143236"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7" name="Rectangle 96"/>
              <p:cNvSpPr/>
              <p:nvPr/>
            </p:nvSpPr>
            <p:spPr>
              <a:xfrm>
                <a:off x="5143236"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8" name="Rectangle 97"/>
              <p:cNvSpPr/>
              <p:nvPr/>
            </p:nvSpPr>
            <p:spPr>
              <a:xfrm>
                <a:off x="546779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99" name="Rectangle 98"/>
              <p:cNvSpPr/>
              <p:nvPr/>
            </p:nvSpPr>
            <p:spPr>
              <a:xfrm>
                <a:off x="546779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1" name="Rectangle 100"/>
              <p:cNvSpPr/>
              <p:nvPr/>
            </p:nvSpPr>
            <p:spPr>
              <a:xfrm>
                <a:off x="579487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2" name="Rectangle 101"/>
              <p:cNvSpPr/>
              <p:nvPr/>
            </p:nvSpPr>
            <p:spPr>
              <a:xfrm>
                <a:off x="579487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3" name="Rectangle 102"/>
              <p:cNvSpPr/>
              <p:nvPr/>
            </p:nvSpPr>
            <p:spPr>
              <a:xfrm>
                <a:off x="6119434"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4" name="Rectangle 103"/>
              <p:cNvSpPr/>
              <p:nvPr/>
            </p:nvSpPr>
            <p:spPr>
              <a:xfrm>
                <a:off x="6119434"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5" name="Rectangle 104"/>
              <p:cNvSpPr/>
              <p:nvPr/>
            </p:nvSpPr>
            <p:spPr>
              <a:xfrm>
                <a:off x="644398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6" name="Rectangle 105"/>
              <p:cNvSpPr/>
              <p:nvPr/>
            </p:nvSpPr>
            <p:spPr>
              <a:xfrm>
                <a:off x="644398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7" name="Rectangle 106"/>
              <p:cNvSpPr/>
              <p:nvPr/>
            </p:nvSpPr>
            <p:spPr>
              <a:xfrm>
                <a:off x="6768544"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8" name="Rectangle 107"/>
              <p:cNvSpPr/>
              <p:nvPr/>
            </p:nvSpPr>
            <p:spPr>
              <a:xfrm>
                <a:off x="6768544"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09" name="Rectangle 108"/>
              <p:cNvSpPr/>
              <p:nvPr/>
            </p:nvSpPr>
            <p:spPr>
              <a:xfrm>
                <a:off x="709309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110" name="Rectangle 109"/>
              <p:cNvSpPr/>
              <p:nvPr/>
            </p:nvSpPr>
            <p:spPr>
              <a:xfrm>
                <a:off x="709309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grpSp>
      </p:grpSp>
      <p:grpSp>
        <p:nvGrpSpPr>
          <p:cNvPr id="8" name="Group 7"/>
          <p:cNvGrpSpPr/>
          <p:nvPr/>
        </p:nvGrpSpPr>
        <p:grpSpPr>
          <a:xfrm>
            <a:off x="2754055" y="3987357"/>
            <a:ext cx="6275164" cy="1008591"/>
            <a:chOff x="4019116" y="3877678"/>
            <a:chExt cx="4614510" cy="741678"/>
          </a:xfrm>
        </p:grpSpPr>
        <p:sp>
          <p:nvSpPr>
            <p:cNvPr id="58" name="Rectangle 57"/>
            <p:cNvSpPr/>
            <p:nvPr/>
          </p:nvSpPr>
          <p:spPr>
            <a:xfrm>
              <a:off x="7868485" y="4080820"/>
              <a:ext cx="765141" cy="179057"/>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60" dirty="0">
                  <a:solidFill>
                    <a:schemeClr val="tx1"/>
                  </a:solidFill>
                </a:rPr>
                <a:t>delta</a:t>
              </a:r>
              <a:endParaRPr lang="en-US" sz="816" dirty="0">
                <a:solidFill>
                  <a:schemeClr val="tx1"/>
                </a:solidFill>
              </a:endParaRPr>
            </a:p>
          </p:txBody>
        </p:sp>
        <p:grpSp>
          <p:nvGrpSpPr>
            <p:cNvPr id="59" name="Group 58"/>
            <p:cNvGrpSpPr/>
            <p:nvPr/>
          </p:nvGrpSpPr>
          <p:grpSpPr>
            <a:xfrm>
              <a:off x="4019116" y="3877678"/>
              <a:ext cx="3779165" cy="741678"/>
              <a:chOff x="4169571" y="3821096"/>
              <a:chExt cx="3197848" cy="741678"/>
            </a:xfrm>
          </p:grpSpPr>
          <p:sp>
            <p:nvSpPr>
              <p:cNvPr id="60" name="Rectangle 59"/>
              <p:cNvSpPr/>
              <p:nvPr/>
            </p:nvSpPr>
            <p:spPr>
              <a:xfrm>
                <a:off x="416957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1" name="Rectangle 60"/>
              <p:cNvSpPr/>
              <p:nvPr/>
            </p:nvSpPr>
            <p:spPr>
              <a:xfrm>
                <a:off x="416957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2" name="Rectangle 61"/>
              <p:cNvSpPr/>
              <p:nvPr/>
            </p:nvSpPr>
            <p:spPr>
              <a:xfrm>
                <a:off x="4494126"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3" name="Rectangle 62"/>
              <p:cNvSpPr/>
              <p:nvPr/>
            </p:nvSpPr>
            <p:spPr>
              <a:xfrm>
                <a:off x="4494126"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4" name="Rectangle 63"/>
              <p:cNvSpPr/>
              <p:nvPr/>
            </p:nvSpPr>
            <p:spPr>
              <a:xfrm>
                <a:off x="481868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5" name="Rectangle 64"/>
              <p:cNvSpPr/>
              <p:nvPr/>
            </p:nvSpPr>
            <p:spPr>
              <a:xfrm>
                <a:off x="481868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6" name="Rectangle 65"/>
              <p:cNvSpPr/>
              <p:nvPr/>
            </p:nvSpPr>
            <p:spPr>
              <a:xfrm>
                <a:off x="5143236"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7" name="Rectangle 66"/>
              <p:cNvSpPr/>
              <p:nvPr/>
            </p:nvSpPr>
            <p:spPr>
              <a:xfrm>
                <a:off x="5143236"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69" name="Rectangle 68"/>
              <p:cNvSpPr/>
              <p:nvPr/>
            </p:nvSpPr>
            <p:spPr>
              <a:xfrm>
                <a:off x="5467791"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0" name="Rectangle 69"/>
              <p:cNvSpPr/>
              <p:nvPr/>
            </p:nvSpPr>
            <p:spPr>
              <a:xfrm>
                <a:off x="5467791"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1" name="Rectangle 70"/>
              <p:cNvSpPr/>
              <p:nvPr/>
            </p:nvSpPr>
            <p:spPr>
              <a:xfrm>
                <a:off x="579487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2" name="Rectangle 71"/>
              <p:cNvSpPr/>
              <p:nvPr/>
            </p:nvSpPr>
            <p:spPr>
              <a:xfrm>
                <a:off x="579487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3" name="Rectangle 72"/>
              <p:cNvSpPr/>
              <p:nvPr/>
            </p:nvSpPr>
            <p:spPr>
              <a:xfrm>
                <a:off x="6119434"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4" name="Rectangle 73"/>
              <p:cNvSpPr/>
              <p:nvPr/>
            </p:nvSpPr>
            <p:spPr>
              <a:xfrm>
                <a:off x="6119434"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5" name="Rectangle 74"/>
              <p:cNvSpPr/>
              <p:nvPr/>
            </p:nvSpPr>
            <p:spPr>
              <a:xfrm>
                <a:off x="644398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6" name="Rectangle 75"/>
              <p:cNvSpPr/>
              <p:nvPr/>
            </p:nvSpPr>
            <p:spPr>
              <a:xfrm>
                <a:off x="644398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7" name="Rectangle 76"/>
              <p:cNvSpPr/>
              <p:nvPr/>
            </p:nvSpPr>
            <p:spPr>
              <a:xfrm>
                <a:off x="6768544"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8" name="Rectangle 77"/>
              <p:cNvSpPr/>
              <p:nvPr/>
            </p:nvSpPr>
            <p:spPr>
              <a:xfrm>
                <a:off x="6768544"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79" name="Rectangle 78"/>
              <p:cNvSpPr/>
              <p:nvPr/>
            </p:nvSpPr>
            <p:spPr>
              <a:xfrm>
                <a:off x="7093099" y="4216373"/>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sp>
            <p:nvSpPr>
              <p:cNvPr id="80" name="Rectangle 79"/>
              <p:cNvSpPr/>
              <p:nvPr/>
            </p:nvSpPr>
            <p:spPr>
              <a:xfrm>
                <a:off x="7093099" y="3821096"/>
                <a:ext cx="274320" cy="34640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175"/>
                <a:endParaRPr lang="en-US" sz="1378" dirty="0">
                  <a:solidFill>
                    <a:schemeClr val="tx1"/>
                  </a:solidFill>
                </a:endParaRPr>
              </a:p>
            </p:txBody>
          </p:sp>
        </p:grpSp>
      </p:grpSp>
    </p:spTree>
    <p:extLst>
      <p:ext uri="{BB962C8B-B14F-4D97-AF65-F5344CB8AC3E}">
        <p14:creationId xmlns:p14="http://schemas.microsoft.com/office/powerpoint/2010/main" val="6012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36" y="123791"/>
            <a:ext cx="12436475" cy="1055643"/>
          </a:xfrm>
        </p:spPr>
        <p:txBody>
          <a:bodyPr/>
          <a:lstStyle/>
          <a:p>
            <a:r>
              <a:rPr lang="en-US" sz="4200" dirty="0"/>
              <a:t>Real-time Analytics: Minimizing Columnstore overhead</a:t>
            </a:r>
          </a:p>
        </p:txBody>
      </p:sp>
      <p:sp>
        <p:nvSpPr>
          <p:cNvPr id="3" name="Text Placeholder 1"/>
          <p:cNvSpPr txBox="1">
            <a:spLocks/>
          </p:cNvSpPr>
          <p:nvPr/>
        </p:nvSpPr>
        <p:spPr>
          <a:xfrm>
            <a:off x="267536" y="4868862"/>
            <a:ext cx="11965766" cy="3465564"/>
          </a:xfrm>
          <a:prstGeom prst="rect">
            <a:avLst/>
          </a:prstGeom>
        </p:spPr>
        <p:txBody>
          <a:bodyPr vert="horz" wrap="square" lIns="146304" tIns="91440" rIns="146304" bIns="91440"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Key Points</a:t>
            </a:r>
          </a:p>
          <a:p>
            <a:r>
              <a:rPr lang="en-US" sz="2400" dirty="0">
                <a:solidFill>
                  <a:schemeClr val="tx1"/>
                </a:solidFill>
              </a:rPr>
              <a:t>Mission Critical Real-time Workloads typically configured for High Availability using </a:t>
            </a:r>
            <a:r>
              <a:rPr lang="en-US" sz="2400" dirty="0" err="1">
                <a:solidFill>
                  <a:schemeClr val="tx1"/>
                </a:solidFill>
              </a:rPr>
              <a:t>AlwaysOn</a:t>
            </a:r>
            <a:r>
              <a:rPr lang="en-US" sz="2400" dirty="0">
                <a:solidFill>
                  <a:schemeClr val="tx1"/>
                </a:solidFill>
              </a:rPr>
              <a:t> Availability Groups</a:t>
            </a:r>
          </a:p>
          <a:p>
            <a:r>
              <a:rPr lang="en-US" sz="2400" dirty="0">
                <a:solidFill>
                  <a:schemeClr val="tx1"/>
                </a:solidFill>
              </a:rPr>
              <a:t>You can offload analytics to readable secondary replica</a:t>
            </a:r>
          </a:p>
          <a:p>
            <a:pPr>
              <a:buFont typeface="Arial" panose="020B0604020202020204" pitchFamily="34" charset="0"/>
              <a:buChar char="•"/>
            </a:pPr>
            <a:endParaRPr lang="en-US" sz="2400" dirty="0"/>
          </a:p>
          <a:p>
            <a:pPr marL="0" indent="0">
              <a:buFont typeface="Wingdings" panose="05000000000000000000" pitchFamily="2" charset="2"/>
              <a:buNone/>
            </a:pPr>
            <a:endParaRPr lang="en-US" sz="1800" dirty="0"/>
          </a:p>
          <a:p>
            <a:endParaRPr lang="en-US" sz="1800" dirty="0"/>
          </a:p>
          <a:p>
            <a:pPr marL="0" indent="0">
              <a:buFont typeface="Wingdings" panose="05000000000000000000" pitchFamily="2" charset="2"/>
              <a:buNone/>
            </a:pPr>
            <a:endParaRPr lang="en-US" dirty="0"/>
          </a:p>
        </p:txBody>
      </p:sp>
      <p:grpSp>
        <p:nvGrpSpPr>
          <p:cNvPr id="4" name="Group 3"/>
          <p:cNvGrpSpPr/>
          <p:nvPr/>
        </p:nvGrpSpPr>
        <p:grpSpPr>
          <a:xfrm>
            <a:off x="2255837" y="1643759"/>
            <a:ext cx="8014096" cy="3151192"/>
            <a:chOff x="796499" y="1025529"/>
            <a:chExt cx="7825239" cy="4918071"/>
          </a:xfrm>
        </p:grpSpPr>
        <p:sp>
          <p:nvSpPr>
            <p:cNvPr id="22" name="Rectangle 21"/>
            <p:cNvSpPr/>
            <p:nvPr/>
          </p:nvSpPr>
          <p:spPr>
            <a:xfrm>
              <a:off x="1371600" y="2819400"/>
              <a:ext cx="1143000" cy="1295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Primary</a:t>
              </a:r>
            </a:p>
            <a:p>
              <a:pPr algn="ctr"/>
              <a:r>
                <a:rPr lang="en-US" dirty="0">
                  <a:solidFill>
                    <a:schemeClr val="bg1"/>
                  </a:solidFill>
                </a:rPr>
                <a:t>Replica</a:t>
              </a:r>
            </a:p>
          </p:txBody>
        </p:sp>
        <p:sp>
          <p:nvSpPr>
            <p:cNvPr id="23" name="Rectangle 22"/>
            <p:cNvSpPr/>
            <p:nvPr/>
          </p:nvSpPr>
          <p:spPr>
            <a:xfrm>
              <a:off x="4267200" y="3048000"/>
              <a:ext cx="1676400" cy="1295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67200" y="4648200"/>
              <a:ext cx="1676400" cy="1295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267200" y="1447800"/>
              <a:ext cx="1676400" cy="12954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C:\Users\sunila\AppData\Local\Microsoft\Windows\Temporary Internet Files\Content.IE5\FQWGWRL9\MCj03102320000[1].wmf"/>
            <p:cNvPicPr>
              <a:picLocks noChangeAspect="1" noChangeArrowheads="1"/>
            </p:cNvPicPr>
            <p:nvPr/>
          </p:nvPicPr>
          <p:blipFill>
            <a:blip r:embed="rId2" cstate="print"/>
            <a:srcRect/>
            <a:stretch>
              <a:fillRect/>
            </a:stretch>
          </p:blipFill>
          <p:spPr bwMode="auto">
            <a:xfrm>
              <a:off x="796499" y="1025529"/>
              <a:ext cx="1776045" cy="1591702"/>
            </a:xfrm>
            <a:prstGeom prst="rect">
              <a:avLst/>
            </a:prstGeom>
            <a:noFill/>
          </p:spPr>
        </p:pic>
        <p:pic>
          <p:nvPicPr>
            <p:cNvPr id="27" name="Picture 26" descr="C:\Users\sunila\AppData\Local\Microsoft\Windows\Temporary Internet Files\Content.IE5\L83CU02I\MCj02953250000[1].wmf"/>
            <p:cNvPicPr>
              <a:picLocks noChangeAspect="1" noChangeArrowheads="1"/>
            </p:cNvPicPr>
            <p:nvPr/>
          </p:nvPicPr>
          <p:blipFill>
            <a:blip r:embed="rId3" cstate="print"/>
            <a:srcRect/>
            <a:stretch>
              <a:fillRect/>
            </a:stretch>
          </p:blipFill>
          <p:spPr bwMode="auto">
            <a:xfrm>
              <a:off x="7461439" y="2978793"/>
              <a:ext cx="1160299" cy="1136007"/>
            </a:xfrm>
            <a:prstGeom prst="rect">
              <a:avLst/>
            </a:prstGeom>
            <a:noFill/>
          </p:spPr>
        </p:pic>
        <p:cxnSp>
          <p:nvCxnSpPr>
            <p:cNvPr id="28" name="Straight Arrow Connector 27"/>
            <p:cNvCxnSpPr>
              <a:stCxn id="27" idx="1"/>
              <a:endCxn id="25" idx="3"/>
            </p:cNvCxnSpPr>
            <p:nvPr/>
          </p:nvCxnSpPr>
          <p:spPr>
            <a:xfrm flipH="1" flipV="1">
              <a:off x="5943600" y="2095501"/>
              <a:ext cx="1517839" cy="145129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937532" y="3622367"/>
              <a:ext cx="1485343" cy="727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046921" y="3652392"/>
              <a:ext cx="1494188" cy="145821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a:endCxn id="25" idx="1"/>
            </p:cNvCxnSpPr>
            <p:nvPr/>
          </p:nvCxnSpPr>
          <p:spPr>
            <a:xfrm flipV="1">
              <a:off x="2514600" y="2095500"/>
              <a:ext cx="1752600" cy="1371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3"/>
            </p:cNvCxnSpPr>
            <p:nvPr/>
          </p:nvCxnSpPr>
          <p:spPr>
            <a:xfrm flipV="1">
              <a:off x="2514600" y="3429000"/>
              <a:ext cx="1752600" cy="38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3"/>
              <a:endCxn id="24" idx="1"/>
            </p:cNvCxnSpPr>
            <p:nvPr/>
          </p:nvCxnSpPr>
          <p:spPr>
            <a:xfrm>
              <a:off x="2514600" y="3467100"/>
              <a:ext cx="1752600" cy="1828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6" idx="2"/>
            </p:cNvCxnSpPr>
            <p:nvPr/>
          </p:nvCxnSpPr>
          <p:spPr>
            <a:xfrm>
              <a:off x="1684522" y="2617231"/>
              <a:ext cx="202222" cy="17942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305652" y="1214251"/>
              <a:ext cx="1600200" cy="1171698"/>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 Secondary Replica</a:t>
              </a:r>
            </a:p>
          </p:txBody>
        </p:sp>
        <p:sp>
          <p:nvSpPr>
            <p:cNvPr id="39" name="TextBox 38"/>
            <p:cNvSpPr txBox="1"/>
            <p:nvPr/>
          </p:nvSpPr>
          <p:spPr>
            <a:xfrm>
              <a:off x="4419600" y="3200400"/>
              <a:ext cx="1447800" cy="1008730"/>
            </a:xfrm>
            <a:prstGeom prst="rect">
              <a:avLst/>
            </a:prstGeom>
            <a:noFill/>
          </p:spPr>
          <p:txBody>
            <a:bodyPr wrap="square" rtlCol="0">
              <a:spAutoFit/>
            </a:bodyPr>
            <a:lstStyle/>
            <a:p>
              <a:r>
                <a:rPr lang="en-US" dirty="0">
                  <a:solidFill>
                    <a:schemeClr val="bg1"/>
                  </a:solidFill>
                </a:rPr>
                <a:t>Secondary </a:t>
              </a:r>
            </a:p>
            <a:p>
              <a:r>
                <a:rPr lang="en-US" dirty="0">
                  <a:solidFill>
                    <a:schemeClr val="bg1"/>
                  </a:solidFill>
                </a:rPr>
                <a:t>Replica</a:t>
              </a:r>
            </a:p>
          </p:txBody>
        </p:sp>
        <p:sp>
          <p:nvSpPr>
            <p:cNvPr id="40" name="TextBox 39"/>
            <p:cNvSpPr txBox="1"/>
            <p:nvPr/>
          </p:nvSpPr>
          <p:spPr>
            <a:xfrm>
              <a:off x="4343400" y="4724399"/>
              <a:ext cx="1524000" cy="1008730"/>
            </a:xfrm>
            <a:prstGeom prst="rect">
              <a:avLst/>
            </a:prstGeom>
            <a:noFill/>
          </p:spPr>
          <p:txBody>
            <a:bodyPr wrap="square" rtlCol="0">
              <a:spAutoFit/>
            </a:bodyPr>
            <a:lstStyle/>
            <a:p>
              <a:r>
                <a:rPr lang="en-US" dirty="0">
                  <a:solidFill>
                    <a:schemeClr val="bg1"/>
                  </a:solidFill>
                </a:rPr>
                <a:t>Secondary </a:t>
              </a:r>
            </a:p>
            <a:p>
              <a:r>
                <a:rPr lang="en-US" dirty="0">
                  <a:solidFill>
                    <a:schemeClr val="bg1"/>
                  </a:solidFill>
                </a:rPr>
                <a:t>Replica</a:t>
              </a:r>
            </a:p>
          </p:txBody>
        </p:sp>
      </p:grpSp>
      <p:sp>
        <p:nvSpPr>
          <p:cNvPr id="68" name="TextBox 67"/>
          <p:cNvSpPr txBox="1"/>
          <p:nvPr/>
        </p:nvSpPr>
        <p:spPr>
          <a:xfrm>
            <a:off x="3744238" y="1135062"/>
            <a:ext cx="4190827"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AlwaysOn</a:t>
            </a:r>
            <a:r>
              <a:rPr lang="en-US" sz="2400" dirty="0">
                <a:gradFill>
                  <a:gsLst>
                    <a:gs pos="2917">
                      <a:schemeClr val="tx1"/>
                    </a:gs>
                    <a:gs pos="30000">
                      <a:schemeClr val="tx1"/>
                    </a:gs>
                  </a:gsLst>
                  <a:lin ang="5400000" scaled="0"/>
                </a:gradFill>
              </a:rPr>
              <a:t> Availability Group</a:t>
            </a:r>
          </a:p>
        </p:txBody>
      </p:sp>
      <p:sp>
        <p:nvSpPr>
          <p:cNvPr id="5" name="TextBox 4"/>
          <p:cNvSpPr txBox="1"/>
          <p:nvPr/>
        </p:nvSpPr>
        <p:spPr>
          <a:xfrm>
            <a:off x="445662" y="1116068"/>
            <a:ext cx="256538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Real-time workload</a:t>
            </a:r>
          </a:p>
        </p:txBody>
      </p:sp>
      <p:sp>
        <p:nvSpPr>
          <p:cNvPr id="41" name="TextBox 40"/>
          <p:cNvSpPr txBox="1"/>
          <p:nvPr/>
        </p:nvSpPr>
        <p:spPr>
          <a:xfrm>
            <a:off x="8543469" y="1544678"/>
            <a:ext cx="2515560" cy="6832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Analytics</a:t>
            </a:r>
            <a:r>
              <a:rPr lang="en-US" sz="2800"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workload</a:t>
            </a:r>
            <a:endParaRPr lang="en-US" sz="2800" dirty="0">
              <a:gradFill>
                <a:gsLst>
                  <a:gs pos="2917">
                    <a:schemeClr val="tx1"/>
                  </a:gs>
                  <a:gs pos="30000">
                    <a:schemeClr val="tx1"/>
                  </a:gs>
                </a:gsLst>
                <a:lin ang="5400000" scaled="0"/>
              </a:gradFill>
            </a:endParaRPr>
          </a:p>
        </p:txBody>
      </p:sp>
      <p:sp>
        <p:nvSpPr>
          <p:cNvPr id="34" name="TextBox 33"/>
          <p:cNvSpPr txBox="1"/>
          <p:nvPr/>
        </p:nvSpPr>
        <p:spPr>
          <a:xfrm>
            <a:off x="-19277" y="2719895"/>
            <a:ext cx="2996077" cy="726353"/>
          </a:xfrm>
          <a:prstGeom prst="rect">
            <a:avLst/>
          </a:prstGeom>
          <a:noFill/>
        </p:spPr>
        <p:txBody>
          <a:bodyPr wrap="none" lIns="182880" tIns="146304" rIns="182880" bIns="146304" rtlCol="0">
            <a:spAutoFit/>
          </a:bodyPr>
          <a:lstStyle/>
          <a:p>
            <a:r>
              <a:rPr lang="en-US" sz="1200" dirty="0"/>
              <a:t>Insert into &lt;transactions&gt;</a:t>
            </a:r>
          </a:p>
          <a:p>
            <a:r>
              <a:rPr lang="en-US" sz="1200" dirty="0"/>
              <a:t>values (‘&lt;</a:t>
            </a:r>
            <a:r>
              <a:rPr lang="en-US" sz="1200" dirty="0" err="1"/>
              <a:t>upc</a:t>
            </a:r>
            <a:r>
              <a:rPr lang="en-US" sz="1200" dirty="0"/>
              <a:t>-code&gt;, ‘flowers’, $20.00</a:t>
            </a:r>
            <a:r>
              <a:rPr lang="en-US" sz="1600" dirty="0"/>
              <a:t>)</a:t>
            </a:r>
          </a:p>
        </p:txBody>
      </p:sp>
      <p:sp>
        <p:nvSpPr>
          <p:cNvPr id="35" name="Rectangle 34"/>
          <p:cNvSpPr/>
          <p:nvPr/>
        </p:nvSpPr>
        <p:spPr>
          <a:xfrm>
            <a:off x="8167550" y="3617390"/>
            <a:ext cx="5636691" cy="1107996"/>
          </a:xfrm>
          <a:prstGeom prst="rect">
            <a:avLst/>
          </a:prstGeom>
        </p:spPr>
        <p:txBody>
          <a:bodyPr wrap="square">
            <a:spAutoFit/>
          </a:bodyPr>
          <a:lstStyle/>
          <a:p>
            <a:endParaRPr lang="en-US" dirty="0"/>
          </a:p>
          <a:p>
            <a:r>
              <a:rPr lang="en-US" sz="1200" dirty="0"/>
              <a:t>Select </a:t>
            </a:r>
            <a:r>
              <a:rPr lang="en-US" sz="1200" dirty="0" err="1"/>
              <a:t>ProduceName</a:t>
            </a:r>
            <a:r>
              <a:rPr lang="en-US" sz="1200" dirty="0"/>
              <a:t>, </a:t>
            </a:r>
            <a:r>
              <a:rPr lang="en-US" sz="1200" dirty="0" err="1"/>
              <a:t>ExpiryDate</a:t>
            </a:r>
            <a:r>
              <a:rPr lang="en-US" sz="1200" dirty="0"/>
              <a:t>, Quantity, sum (sales)</a:t>
            </a:r>
          </a:p>
          <a:p>
            <a:r>
              <a:rPr lang="en-US" sz="1200" dirty="0"/>
              <a:t>From &lt;transactions&gt; </a:t>
            </a:r>
          </a:p>
          <a:p>
            <a:r>
              <a:rPr lang="en-US" sz="1200" dirty="0"/>
              <a:t>Where </a:t>
            </a:r>
            <a:r>
              <a:rPr lang="en-US" sz="1200" dirty="0" err="1"/>
              <a:t>ProduceType</a:t>
            </a:r>
            <a:r>
              <a:rPr lang="en-US" sz="1200" dirty="0"/>
              <a:t> =‘perishables’</a:t>
            </a:r>
          </a:p>
          <a:p>
            <a:r>
              <a:rPr lang="en-US" sz="1200" dirty="0"/>
              <a:t>Group By </a:t>
            </a:r>
            <a:r>
              <a:rPr lang="en-US" sz="1200" dirty="0" err="1"/>
              <a:t>ProduceName</a:t>
            </a:r>
            <a:r>
              <a:rPr lang="en-US" sz="1200" dirty="0"/>
              <a:t>, </a:t>
            </a:r>
            <a:r>
              <a:rPr lang="en-US" sz="1200" dirty="0" err="1"/>
              <a:t>ExpiryDate</a:t>
            </a:r>
            <a:endParaRPr lang="en-US" sz="1200" dirty="0"/>
          </a:p>
        </p:txBody>
      </p:sp>
    </p:spTree>
    <p:extLst>
      <p:ext uri="{BB962C8B-B14F-4D97-AF65-F5344CB8AC3E}">
        <p14:creationId xmlns:p14="http://schemas.microsoft.com/office/powerpoint/2010/main" val="3640308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663"/>
            <a:ext cx="11885514" cy="1917035"/>
          </a:xfrm>
        </p:spPr>
        <p:txBody>
          <a:bodyPr/>
          <a:lstStyle/>
          <a:p>
            <a:r>
              <a:rPr lang="en-US" sz="6119" b="1" dirty="0">
                <a:latin typeface="Segoe UI" panose="020B0502040204020203" pitchFamily="34" charset="0"/>
              </a:rPr>
              <a:t>DEMO</a:t>
            </a:r>
            <a:r>
              <a:rPr lang="en-US" sz="6119" dirty="0">
                <a:latin typeface="Segoe UI" panose="020B0502040204020203" pitchFamily="34" charset="0"/>
              </a:rPr>
              <a:t>: How AX leverages  SQL Server Operational Analytics</a:t>
            </a:r>
          </a:p>
        </p:txBody>
      </p:sp>
    </p:spTree>
    <p:extLst>
      <p:ext uri="{BB962C8B-B14F-4D97-AF65-F5344CB8AC3E}">
        <p14:creationId xmlns:p14="http://schemas.microsoft.com/office/powerpoint/2010/main" val="6016912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02" y="955964"/>
            <a:ext cx="6126480" cy="2747356"/>
          </a:xfrm>
        </p:spPr>
        <p:txBody>
          <a:bodyPr/>
          <a:lstStyle/>
          <a:p>
            <a:r>
              <a:rPr lang="en-US" sz="4000" b="1" dirty="0"/>
              <a:t>BSAX66</a:t>
            </a:r>
            <a:br>
              <a:rPr lang="en-US" sz="4000" b="1" dirty="0"/>
            </a:br>
            <a:r>
              <a:rPr lang="en-US" sz="4000" b="1" dirty="0"/>
              <a:t>Better together: How Microsoft Dynamics AX leverages SQL Azure and the latest Microsoft data platform </a:t>
            </a:r>
            <a:endParaRPr lang="en-US" sz="4000" dirty="0"/>
          </a:p>
        </p:txBody>
      </p:sp>
      <p:sp>
        <p:nvSpPr>
          <p:cNvPr id="5" name="Text Placeholder 4"/>
          <p:cNvSpPr>
            <a:spLocks noGrp="1"/>
          </p:cNvSpPr>
          <p:nvPr>
            <p:ph type="body" sz="quarter" idx="14"/>
          </p:nvPr>
        </p:nvSpPr>
        <p:spPr>
          <a:xfrm>
            <a:off x="274702" y="4054591"/>
            <a:ext cx="6126480" cy="1611832"/>
          </a:xfrm>
        </p:spPr>
        <p:txBody>
          <a:bodyPr/>
          <a:lstStyle/>
          <a:p>
            <a:r>
              <a:rPr lang="en-US" sz="2000" dirty="0"/>
              <a:t>Sunil Agarwal</a:t>
            </a:r>
          </a:p>
          <a:p>
            <a:endParaRPr lang="en-US" sz="2000" dirty="0"/>
          </a:p>
          <a:p>
            <a:r>
              <a:rPr lang="en-US" sz="2000" dirty="0"/>
              <a:t>Michael Gall</a:t>
            </a:r>
          </a:p>
          <a:p>
            <a:endParaRPr lang="en-US" sz="2000" dirty="0"/>
          </a:p>
          <a:p>
            <a:r>
              <a:rPr lang="en-US" sz="2000" dirty="0"/>
              <a:t>Milinda Vitharana</a:t>
            </a:r>
          </a:p>
        </p:txBody>
      </p:sp>
    </p:spTree>
    <p:extLst>
      <p:ext uri="{BB962C8B-B14F-4D97-AF65-F5344CB8AC3E}">
        <p14:creationId xmlns:p14="http://schemas.microsoft.com/office/powerpoint/2010/main" val="266690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2168" y="1743075"/>
            <a:ext cx="10102981" cy="2909888"/>
          </a:xfrm>
        </p:spPr>
        <p:txBody>
          <a:bodyPr/>
          <a:lstStyle/>
          <a:p>
            <a:r>
              <a:rPr lang="en-US" b="1" dirty="0">
                <a:latin typeface="Segoe UI" panose="020B0502040204020203" pitchFamily="34" charset="0"/>
                <a:cs typeface="Segoe UI" panose="020B0502040204020203" pitchFamily="34" charset="0"/>
              </a:rPr>
              <a:t>FUTURE: </a:t>
            </a:r>
            <a:r>
              <a:rPr lang="en-US" dirty="0">
                <a:latin typeface="Segoe UI" panose="020B0502040204020203" pitchFamily="34" charset="0"/>
                <a:cs typeface="Segoe UI" panose="020B0502040204020203" pitchFamily="34" charset="0"/>
              </a:rPr>
              <a:t>SECURE DATA ON THE MOVE AND AT-REST</a:t>
            </a:r>
          </a:p>
        </p:txBody>
      </p:sp>
      <p:sp>
        <p:nvSpPr>
          <p:cNvPr id="4" name="Footer Placeholder 3"/>
          <p:cNvSpPr>
            <a:spLocks noGrp="1"/>
          </p:cNvSpPr>
          <p:nvPr>
            <p:ph type="ftr" sz="quarter" idx="4294967295"/>
          </p:nvPr>
        </p:nvSpPr>
        <p:spPr/>
        <p:txBody>
          <a:bodyPr/>
          <a:lstStyle/>
          <a:p>
            <a:r>
              <a:rPr lang="en-US"/>
              <a:t>Microsoft Confidential</a:t>
            </a:r>
          </a:p>
        </p:txBody>
      </p:sp>
    </p:spTree>
    <p:extLst>
      <p:ext uri="{BB962C8B-B14F-4D97-AF65-F5344CB8AC3E}">
        <p14:creationId xmlns:p14="http://schemas.microsoft.com/office/powerpoint/2010/main" val="3229905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bwMode="auto">
          <a:xfrm>
            <a:off x="416965" y="1727910"/>
            <a:ext cx="11611233" cy="44652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182802" rIns="182802" bIns="45700" numCol="1" spcCol="0" rtlCol="0" fromWordArt="0" anchor="t" anchorCtr="0" forceAA="0" compatLnSpc="1">
            <a:prstTxWarp prst="textNoShape">
              <a:avLst/>
            </a:prstTxWarp>
            <a:noAutofit/>
          </a:bodyPr>
          <a:lstStyle/>
          <a:p>
            <a:pPr algn="r" defTabSz="931326">
              <a:lnSpc>
                <a:spcPct val="90000"/>
              </a:lnSpc>
              <a:spcAft>
                <a:spcPts val="600"/>
              </a:spcAft>
            </a:pPr>
            <a:endParaRPr lang="en-US" dirty="0">
              <a:solidFill>
                <a:srgbClr val="505050"/>
              </a:solidFill>
              <a:latin typeface="Segoe UI Semibold" panose="020B0702040204020203" pitchFamily="34" charset="0"/>
              <a:cs typeface="Segoe UI Semibold" panose="020B0702040204020203" pitchFamily="34" charset="0"/>
            </a:endParaRPr>
          </a:p>
        </p:txBody>
      </p:sp>
      <p:grpSp>
        <p:nvGrpSpPr>
          <p:cNvPr id="38" name="Group 37"/>
          <p:cNvGrpSpPr/>
          <p:nvPr/>
        </p:nvGrpSpPr>
        <p:grpSpPr>
          <a:xfrm>
            <a:off x="7833310" y="2592123"/>
            <a:ext cx="3511386" cy="3509498"/>
            <a:chOff x="7720783" y="2591865"/>
            <a:chExt cx="3512382" cy="3510494"/>
          </a:xfrm>
        </p:grpSpPr>
        <p:grpSp>
          <p:nvGrpSpPr>
            <p:cNvPr id="88" name="Group 87"/>
            <p:cNvGrpSpPr>
              <a:grpSpLocks noChangeAspect="1"/>
            </p:cNvGrpSpPr>
            <p:nvPr/>
          </p:nvGrpSpPr>
          <p:grpSpPr>
            <a:xfrm>
              <a:off x="7720783" y="2591865"/>
              <a:ext cx="822960" cy="1068695"/>
              <a:chOff x="9791917" y="3493013"/>
              <a:chExt cx="493807" cy="641258"/>
            </a:xfrm>
          </p:grpSpPr>
          <p:sp>
            <p:nvSpPr>
              <p:cNvPr id="89" name="Oval 122"/>
              <p:cNvSpPr>
                <a:spLocks noChangeArrowheads="1"/>
              </p:cNvSpPr>
              <p:nvPr/>
            </p:nvSpPr>
            <p:spPr bwMode="auto">
              <a:xfrm>
                <a:off x="9800365" y="3493013"/>
                <a:ext cx="476912" cy="90621"/>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sp>
            <p:nvSpPr>
              <p:cNvPr id="90" name="Freeform 123"/>
              <p:cNvSpPr>
                <a:spLocks noEditPoints="1"/>
              </p:cNvSpPr>
              <p:nvPr/>
            </p:nvSpPr>
            <p:spPr bwMode="auto">
              <a:xfrm>
                <a:off x="9791917" y="3555988"/>
                <a:ext cx="493807" cy="57828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grpSp>
        <p:grpSp>
          <p:nvGrpSpPr>
            <p:cNvPr id="137" name="Group 136"/>
            <p:cNvGrpSpPr/>
            <p:nvPr/>
          </p:nvGrpSpPr>
          <p:grpSpPr>
            <a:xfrm>
              <a:off x="7916538" y="4492661"/>
              <a:ext cx="3316627" cy="1609698"/>
              <a:chOff x="6364740" y="4685481"/>
              <a:chExt cx="3316627" cy="1609698"/>
            </a:xfrm>
          </p:grpSpPr>
          <p:sp>
            <p:nvSpPr>
              <p:cNvPr id="138" name="Rectangle 137"/>
              <p:cNvSpPr/>
              <p:nvPr/>
            </p:nvSpPr>
            <p:spPr bwMode="auto">
              <a:xfrm>
                <a:off x="6381948" y="4685481"/>
                <a:ext cx="2188984"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1" rIns="0" bIns="47551" numCol="1" rtlCol="0" anchor="b" anchorCtr="0" compatLnSpc="1">
                <a:prstTxWarp prst="textNoShape">
                  <a:avLst/>
                </a:prstTxWarp>
              </a:bodyPr>
              <a:lstStyle/>
              <a:p>
                <a:pPr defTabSz="950663"/>
                <a:r>
                  <a:rPr lang="en-US" sz="1398" dirty="0">
                    <a:solidFill>
                      <a:srgbClr val="FF8C00"/>
                    </a:solidFill>
                    <a:cs typeface="Segoe UI Light" panose="020B0502040204020203" pitchFamily="34" charset="0"/>
                  </a:rPr>
                  <a:t>dbo.Patients</a:t>
                </a:r>
              </a:p>
            </p:txBody>
          </p:sp>
          <p:sp>
            <p:nvSpPr>
              <p:cNvPr id="139" name="Rectangle 138"/>
              <p:cNvSpPr/>
              <p:nvPr/>
            </p:nvSpPr>
            <p:spPr bwMode="auto">
              <a:xfrm>
                <a:off x="6364740" y="5401023"/>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Jane Doe</a:t>
                </a:r>
              </a:p>
            </p:txBody>
          </p:sp>
          <p:sp>
            <p:nvSpPr>
              <p:cNvPr id="141" name="Rectangle 140"/>
              <p:cNvSpPr/>
              <p:nvPr/>
            </p:nvSpPr>
            <p:spPr bwMode="auto">
              <a:xfrm>
                <a:off x="6364740" y="5116366"/>
                <a:ext cx="1395172"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Name</a:t>
                </a:r>
              </a:p>
            </p:txBody>
          </p:sp>
          <p:sp>
            <p:nvSpPr>
              <p:cNvPr id="142" name="Rectangle 141"/>
              <p:cNvSpPr/>
              <p:nvPr/>
            </p:nvSpPr>
            <p:spPr bwMode="auto">
              <a:xfrm>
                <a:off x="7782150" y="5401023"/>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243-24-9812</a:t>
                </a:r>
              </a:p>
            </p:txBody>
          </p:sp>
          <p:sp>
            <p:nvSpPr>
              <p:cNvPr id="144" name="Rectangle 143"/>
              <p:cNvSpPr/>
              <p:nvPr/>
            </p:nvSpPr>
            <p:spPr bwMode="auto">
              <a:xfrm>
                <a:off x="7782150" y="5116366"/>
                <a:ext cx="1166510"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SSN</a:t>
                </a:r>
              </a:p>
            </p:txBody>
          </p:sp>
          <p:sp>
            <p:nvSpPr>
              <p:cNvPr id="145" name="Rectangle 144"/>
              <p:cNvSpPr/>
              <p:nvPr/>
            </p:nvSpPr>
            <p:spPr bwMode="auto">
              <a:xfrm>
                <a:off x="8962591" y="5401023"/>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USA</a:t>
                </a:r>
              </a:p>
            </p:txBody>
          </p:sp>
          <p:sp>
            <p:nvSpPr>
              <p:cNvPr id="146" name="Rectangle 145"/>
              <p:cNvSpPr/>
              <p:nvPr/>
            </p:nvSpPr>
            <p:spPr bwMode="auto">
              <a:xfrm>
                <a:off x="8962591" y="5116366"/>
                <a:ext cx="718776"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Country</a:t>
                </a:r>
              </a:p>
            </p:txBody>
          </p:sp>
          <p:sp>
            <p:nvSpPr>
              <p:cNvPr id="161" name="Rectangle 160"/>
              <p:cNvSpPr/>
              <p:nvPr/>
            </p:nvSpPr>
            <p:spPr bwMode="auto">
              <a:xfrm>
                <a:off x="6364740" y="5711559"/>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Jim Gray</a:t>
                </a:r>
              </a:p>
            </p:txBody>
          </p:sp>
          <p:sp>
            <p:nvSpPr>
              <p:cNvPr id="162" name="Rectangle 161"/>
              <p:cNvSpPr/>
              <p:nvPr/>
            </p:nvSpPr>
            <p:spPr bwMode="auto">
              <a:xfrm>
                <a:off x="7782150" y="5711559"/>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198-33-0987</a:t>
                </a:r>
              </a:p>
            </p:txBody>
          </p:sp>
          <p:sp>
            <p:nvSpPr>
              <p:cNvPr id="163" name="Rectangle 162"/>
              <p:cNvSpPr/>
              <p:nvPr/>
            </p:nvSpPr>
            <p:spPr bwMode="auto">
              <a:xfrm>
                <a:off x="8962591" y="5711559"/>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USA</a:t>
                </a:r>
              </a:p>
            </p:txBody>
          </p:sp>
          <p:sp>
            <p:nvSpPr>
              <p:cNvPr id="164" name="Rectangle 163"/>
              <p:cNvSpPr/>
              <p:nvPr/>
            </p:nvSpPr>
            <p:spPr bwMode="auto">
              <a:xfrm>
                <a:off x="6364740" y="6010522"/>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John Smith</a:t>
                </a:r>
              </a:p>
            </p:txBody>
          </p:sp>
          <p:sp>
            <p:nvSpPr>
              <p:cNvPr id="165" name="Rectangle 164"/>
              <p:cNvSpPr/>
              <p:nvPr/>
            </p:nvSpPr>
            <p:spPr bwMode="auto">
              <a:xfrm>
                <a:off x="7782150" y="6010522"/>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123-82-1095</a:t>
                </a:r>
              </a:p>
            </p:txBody>
          </p:sp>
          <p:sp>
            <p:nvSpPr>
              <p:cNvPr id="166" name="Rectangle 165"/>
              <p:cNvSpPr/>
              <p:nvPr/>
            </p:nvSpPr>
            <p:spPr bwMode="auto">
              <a:xfrm>
                <a:off x="8962591" y="6010522"/>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FFFFFF"/>
                    </a:solidFill>
                  </a:rPr>
                  <a:t>USA</a:t>
                </a:r>
              </a:p>
            </p:txBody>
          </p:sp>
        </p:grpSp>
      </p:grpSp>
      <p:grpSp>
        <p:nvGrpSpPr>
          <p:cNvPr id="9" name="Group 8"/>
          <p:cNvGrpSpPr/>
          <p:nvPr/>
        </p:nvGrpSpPr>
        <p:grpSpPr>
          <a:xfrm>
            <a:off x="8025308" y="4492378"/>
            <a:ext cx="3315685" cy="1609242"/>
            <a:chOff x="5883395" y="4685481"/>
            <a:chExt cx="3316627" cy="1609698"/>
          </a:xfrm>
        </p:grpSpPr>
        <p:sp>
          <p:nvSpPr>
            <p:cNvPr id="150" name="Rectangle 149"/>
            <p:cNvSpPr/>
            <p:nvPr/>
          </p:nvSpPr>
          <p:spPr bwMode="auto">
            <a:xfrm>
              <a:off x="5900609" y="4685481"/>
              <a:ext cx="2188984"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1" rIns="0" bIns="47551" numCol="1" rtlCol="0" anchor="b" anchorCtr="0" compatLnSpc="1">
              <a:prstTxWarp prst="textNoShape">
                <a:avLst/>
              </a:prstTxWarp>
            </a:bodyPr>
            <a:lstStyle/>
            <a:p>
              <a:pPr defTabSz="950663"/>
              <a:r>
                <a:rPr lang="en-US" sz="1398" dirty="0">
                  <a:solidFill>
                    <a:srgbClr val="FF8C00"/>
                  </a:solidFill>
                  <a:cs typeface="Segoe UI Light" panose="020B0502040204020203" pitchFamily="34" charset="0"/>
                </a:rPr>
                <a:t>dbo.Patients</a:t>
              </a:r>
            </a:p>
          </p:txBody>
        </p:sp>
        <p:sp>
          <p:nvSpPr>
            <p:cNvPr id="159" name="Rectangle 158"/>
            <p:cNvSpPr/>
            <p:nvPr/>
          </p:nvSpPr>
          <p:spPr bwMode="auto">
            <a:xfrm>
              <a:off x="5883395" y="5401023"/>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Jane Doe</a:t>
              </a:r>
            </a:p>
          </p:txBody>
        </p:sp>
        <p:sp>
          <p:nvSpPr>
            <p:cNvPr id="160" name="Rectangle 159"/>
            <p:cNvSpPr/>
            <p:nvPr/>
          </p:nvSpPr>
          <p:spPr bwMode="auto">
            <a:xfrm>
              <a:off x="5883395" y="5116366"/>
              <a:ext cx="1395172"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Name</a:t>
              </a:r>
            </a:p>
          </p:txBody>
        </p:sp>
        <p:sp>
          <p:nvSpPr>
            <p:cNvPr id="157" name="Rectangle 156"/>
            <p:cNvSpPr/>
            <p:nvPr/>
          </p:nvSpPr>
          <p:spPr bwMode="auto">
            <a:xfrm>
              <a:off x="7300805" y="5401023"/>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1x7fg655se2e</a:t>
              </a:r>
            </a:p>
          </p:txBody>
        </p:sp>
        <p:sp>
          <p:nvSpPr>
            <p:cNvPr id="158" name="Rectangle 157"/>
            <p:cNvSpPr/>
            <p:nvPr/>
          </p:nvSpPr>
          <p:spPr bwMode="auto">
            <a:xfrm>
              <a:off x="7300805" y="5116366"/>
              <a:ext cx="1166510"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SSN</a:t>
              </a:r>
            </a:p>
          </p:txBody>
        </p:sp>
        <p:sp>
          <p:nvSpPr>
            <p:cNvPr id="155" name="Rectangle 154"/>
            <p:cNvSpPr/>
            <p:nvPr/>
          </p:nvSpPr>
          <p:spPr bwMode="auto">
            <a:xfrm>
              <a:off x="8481246" y="5401023"/>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31" name="Rectangle 130"/>
            <p:cNvSpPr/>
            <p:nvPr/>
          </p:nvSpPr>
          <p:spPr bwMode="auto">
            <a:xfrm>
              <a:off x="5883395" y="5711559"/>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Jim Gray</a:t>
              </a:r>
            </a:p>
          </p:txBody>
        </p:sp>
        <p:sp>
          <p:nvSpPr>
            <p:cNvPr id="132" name="Rectangle 131"/>
            <p:cNvSpPr/>
            <p:nvPr/>
          </p:nvSpPr>
          <p:spPr bwMode="auto">
            <a:xfrm>
              <a:off x="7300805" y="5711559"/>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0x7ff654ae6d</a:t>
              </a:r>
            </a:p>
          </p:txBody>
        </p:sp>
        <p:sp>
          <p:nvSpPr>
            <p:cNvPr id="133" name="Rectangle 132"/>
            <p:cNvSpPr/>
            <p:nvPr/>
          </p:nvSpPr>
          <p:spPr bwMode="auto">
            <a:xfrm>
              <a:off x="8481246" y="5711559"/>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34" name="Rectangle 133"/>
            <p:cNvSpPr/>
            <p:nvPr/>
          </p:nvSpPr>
          <p:spPr bwMode="auto">
            <a:xfrm>
              <a:off x="5883395" y="6010522"/>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John Smith</a:t>
              </a:r>
            </a:p>
          </p:txBody>
        </p:sp>
        <p:sp>
          <p:nvSpPr>
            <p:cNvPr id="135" name="Rectangle 134"/>
            <p:cNvSpPr/>
            <p:nvPr/>
          </p:nvSpPr>
          <p:spPr bwMode="auto">
            <a:xfrm>
              <a:off x="7300805" y="6010522"/>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0y8fj754ea2c</a:t>
              </a:r>
            </a:p>
          </p:txBody>
        </p:sp>
        <p:sp>
          <p:nvSpPr>
            <p:cNvPr id="136" name="Rectangle 135"/>
            <p:cNvSpPr/>
            <p:nvPr/>
          </p:nvSpPr>
          <p:spPr bwMode="auto">
            <a:xfrm>
              <a:off x="8481246" y="6010522"/>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56" name="Rectangle 155"/>
            <p:cNvSpPr/>
            <p:nvPr/>
          </p:nvSpPr>
          <p:spPr bwMode="auto">
            <a:xfrm>
              <a:off x="8481246" y="5116366"/>
              <a:ext cx="718776"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Country</a:t>
              </a:r>
            </a:p>
          </p:txBody>
        </p:sp>
      </p:grpSp>
      <p:grpSp>
        <p:nvGrpSpPr>
          <p:cNvPr id="46" name="Group 45"/>
          <p:cNvGrpSpPr/>
          <p:nvPr/>
        </p:nvGrpSpPr>
        <p:grpSpPr>
          <a:xfrm>
            <a:off x="7646515" y="2886539"/>
            <a:ext cx="3692159" cy="3216847"/>
            <a:chOff x="7537612" y="2886365"/>
            <a:chExt cx="3693202" cy="3217759"/>
          </a:xfrm>
        </p:grpSpPr>
        <p:grpSp>
          <p:nvGrpSpPr>
            <p:cNvPr id="44" name="Group 43"/>
            <p:cNvGrpSpPr/>
            <p:nvPr/>
          </p:nvGrpSpPr>
          <p:grpSpPr>
            <a:xfrm>
              <a:off x="7537612" y="2886365"/>
              <a:ext cx="1685938" cy="1782544"/>
              <a:chOff x="7537612" y="2886365"/>
              <a:chExt cx="1685938" cy="1782544"/>
            </a:xfrm>
          </p:grpSpPr>
          <p:sp>
            <p:nvSpPr>
              <p:cNvPr id="91" name="U-Turn Arrow 90"/>
              <p:cNvSpPr>
                <a:spLocks/>
              </p:cNvSpPr>
              <p:nvPr/>
            </p:nvSpPr>
            <p:spPr bwMode="auto">
              <a:xfrm rot="5400000">
                <a:off x="8250885" y="3252125"/>
                <a:ext cx="1188720" cy="457200"/>
              </a:xfrm>
              <a:prstGeom prst="uturnArrow">
                <a:avLst>
                  <a:gd name="adj1" fmla="val 19654"/>
                  <a:gd name="adj2" fmla="val 20379"/>
                  <a:gd name="adj3" fmla="val 16398"/>
                  <a:gd name="adj4" fmla="val 44310"/>
                  <a:gd name="adj5" fmla="val 10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59" name="Rectangle 58"/>
              <p:cNvSpPr/>
              <p:nvPr/>
            </p:nvSpPr>
            <p:spPr bwMode="auto">
              <a:xfrm>
                <a:off x="7537612" y="3666350"/>
                <a:ext cx="1685938"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1" rIns="0" bIns="47551" numCol="1" rtlCol="0" anchor="b" anchorCtr="0" compatLnSpc="1">
                <a:prstTxWarp prst="textNoShape">
                  <a:avLst/>
                </a:prstTxWarp>
              </a:bodyPr>
              <a:lstStyle/>
              <a:p>
                <a:pPr defTabSz="950663"/>
                <a:r>
                  <a:rPr lang="en-US" sz="1598" dirty="0">
                    <a:solidFill>
                      <a:srgbClr val="FF8C00"/>
                    </a:solidFill>
                    <a:cs typeface="Segoe UI Light" panose="020B0502040204020203" pitchFamily="34" charset="0"/>
                  </a:rPr>
                  <a:t>Result Set</a:t>
                </a:r>
              </a:p>
            </p:txBody>
          </p:sp>
          <p:grpSp>
            <p:nvGrpSpPr>
              <p:cNvPr id="15" name="Group 14"/>
              <p:cNvGrpSpPr/>
              <p:nvPr/>
            </p:nvGrpSpPr>
            <p:grpSpPr>
              <a:xfrm>
                <a:off x="7537613" y="4099587"/>
                <a:ext cx="1079031" cy="569322"/>
                <a:chOff x="9327920" y="4752525"/>
                <a:chExt cx="1108123" cy="569322"/>
              </a:xfrm>
            </p:grpSpPr>
            <p:sp>
              <p:nvSpPr>
                <p:cNvPr id="129" name="Rectangle 128"/>
                <p:cNvSpPr/>
                <p:nvPr/>
              </p:nvSpPr>
              <p:spPr bwMode="auto">
                <a:xfrm>
                  <a:off x="9327920" y="5037186"/>
                  <a:ext cx="1108123" cy="28466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Jim Gray</a:t>
                  </a:r>
                </a:p>
              </p:txBody>
            </p:sp>
            <p:sp>
              <p:nvSpPr>
                <p:cNvPr id="130" name="Rectangle 129"/>
                <p:cNvSpPr/>
                <p:nvPr/>
              </p:nvSpPr>
              <p:spPr bwMode="auto">
                <a:xfrm>
                  <a:off x="9327920" y="4752525"/>
                  <a:ext cx="1108123" cy="280540"/>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Name</a:t>
                  </a:r>
                </a:p>
              </p:txBody>
            </p:sp>
          </p:grpSp>
        </p:grpSp>
        <p:grpSp>
          <p:nvGrpSpPr>
            <p:cNvPr id="179" name="Group 178"/>
            <p:cNvGrpSpPr/>
            <p:nvPr/>
          </p:nvGrpSpPr>
          <p:grpSpPr>
            <a:xfrm>
              <a:off x="7914187" y="4494426"/>
              <a:ext cx="3316627" cy="1609698"/>
              <a:chOff x="6364740" y="4685481"/>
              <a:chExt cx="3316627" cy="1609698"/>
            </a:xfrm>
          </p:grpSpPr>
          <p:sp>
            <p:nvSpPr>
              <p:cNvPr id="182" name="Rectangle 181"/>
              <p:cNvSpPr/>
              <p:nvPr/>
            </p:nvSpPr>
            <p:spPr bwMode="auto">
              <a:xfrm>
                <a:off x="6364740" y="5401023"/>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Jane Doe</a:t>
                </a:r>
              </a:p>
            </p:txBody>
          </p:sp>
          <p:sp>
            <p:nvSpPr>
              <p:cNvPr id="183" name="Rectangle 182"/>
              <p:cNvSpPr/>
              <p:nvPr/>
            </p:nvSpPr>
            <p:spPr bwMode="auto">
              <a:xfrm>
                <a:off x="6364740" y="5116366"/>
                <a:ext cx="1395172"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Name</a:t>
                </a:r>
              </a:p>
            </p:txBody>
          </p:sp>
          <p:sp>
            <p:nvSpPr>
              <p:cNvPr id="184" name="Rectangle 183"/>
              <p:cNvSpPr/>
              <p:nvPr/>
            </p:nvSpPr>
            <p:spPr bwMode="auto">
              <a:xfrm>
                <a:off x="7782150" y="5401023"/>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1x7fg655se2e</a:t>
                </a:r>
              </a:p>
            </p:txBody>
          </p:sp>
          <p:sp>
            <p:nvSpPr>
              <p:cNvPr id="185" name="Rectangle 184"/>
              <p:cNvSpPr/>
              <p:nvPr/>
            </p:nvSpPr>
            <p:spPr bwMode="auto">
              <a:xfrm>
                <a:off x="7782150" y="5116366"/>
                <a:ext cx="1166510"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SSN</a:t>
                </a:r>
              </a:p>
            </p:txBody>
          </p:sp>
          <p:sp>
            <p:nvSpPr>
              <p:cNvPr id="186" name="Rectangle 185"/>
              <p:cNvSpPr/>
              <p:nvPr/>
            </p:nvSpPr>
            <p:spPr bwMode="auto">
              <a:xfrm>
                <a:off x="8962591" y="5401023"/>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87" name="Rectangle 186"/>
              <p:cNvSpPr/>
              <p:nvPr/>
            </p:nvSpPr>
            <p:spPr bwMode="auto">
              <a:xfrm>
                <a:off x="8962591" y="5116366"/>
                <a:ext cx="718776"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54849" rIns="0" bIns="146262" numCol="1" spcCol="0" rtlCol="0" fromWordArt="0" anchor="t" anchorCtr="0" forceAA="0" compatLnSpc="1">
                <a:prstTxWarp prst="textNoShape">
                  <a:avLst/>
                </a:prstTxWarp>
                <a:noAutofit/>
              </a:bodyPr>
              <a:lstStyle/>
              <a:p>
                <a:pPr defTabSz="932205"/>
                <a:r>
                  <a:rPr lang="en-US" sz="1198" dirty="0">
                    <a:solidFill>
                      <a:srgbClr val="FFFFFF"/>
                    </a:solidFill>
                    <a:latin typeface="Segoe UI Semibold" panose="020B0702040204020203" pitchFamily="34" charset="0"/>
                    <a:cs typeface="Segoe UI Semibold" panose="020B0702040204020203" pitchFamily="34" charset="0"/>
                  </a:rPr>
                  <a:t>Country</a:t>
                </a:r>
              </a:p>
            </p:txBody>
          </p:sp>
          <p:sp>
            <p:nvSpPr>
              <p:cNvPr id="188" name="Rectangle 187"/>
              <p:cNvSpPr/>
              <p:nvPr/>
            </p:nvSpPr>
            <p:spPr bwMode="auto">
              <a:xfrm>
                <a:off x="6364740" y="5711559"/>
                <a:ext cx="1395172" cy="28465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Jim Gray</a:t>
                </a:r>
              </a:p>
            </p:txBody>
          </p:sp>
          <p:sp>
            <p:nvSpPr>
              <p:cNvPr id="189" name="Rectangle 188"/>
              <p:cNvSpPr/>
              <p:nvPr/>
            </p:nvSpPr>
            <p:spPr bwMode="auto">
              <a:xfrm>
                <a:off x="7782150" y="5711559"/>
                <a:ext cx="1166510" cy="28465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0x7ff654ae6d</a:t>
                </a:r>
              </a:p>
            </p:txBody>
          </p:sp>
          <p:sp>
            <p:nvSpPr>
              <p:cNvPr id="190" name="Rectangle 189"/>
              <p:cNvSpPr/>
              <p:nvPr/>
            </p:nvSpPr>
            <p:spPr bwMode="auto">
              <a:xfrm>
                <a:off x="8962591" y="5711559"/>
                <a:ext cx="718776" cy="284657"/>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91" name="Rectangle 190"/>
              <p:cNvSpPr/>
              <p:nvPr/>
            </p:nvSpPr>
            <p:spPr bwMode="auto">
              <a:xfrm>
                <a:off x="6364740" y="6010522"/>
                <a:ext cx="1395172"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John Smith</a:t>
                </a:r>
              </a:p>
            </p:txBody>
          </p:sp>
          <p:sp>
            <p:nvSpPr>
              <p:cNvPr id="192" name="Rectangle 191"/>
              <p:cNvSpPr/>
              <p:nvPr/>
            </p:nvSpPr>
            <p:spPr bwMode="auto">
              <a:xfrm>
                <a:off x="7782150" y="6010522"/>
                <a:ext cx="1166510"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0y8fj754ea2c</a:t>
                </a:r>
              </a:p>
            </p:txBody>
          </p:sp>
          <p:sp>
            <p:nvSpPr>
              <p:cNvPr id="193" name="Rectangle 192"/>
              <p:cNvSpPr/>
              <p:nvPr/>
            </p:nvSpPr>
            <p:spPr bwMode="auto">
              <a:xfrm>
                <a:off x="8962591" y="6010522"/>
                <a:ext cx="718776"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9" tIns="36566" rIns="0" bIns="146262" numCol="1" spcCol="0" rtlCol="0" fromWordArt="0" anchor="t" anchorCtr="0" forceAA="0" compatLnSpc="1">
                <a:prstTxWarp prst="textNoShape">
                  <a:avLst/>
                </a:prstTxWarp>
                <a:noAutofit/>
              </a:bodyPr>
              <a:lstStyle/>
              <a:p>
                <a:pPr defTabSz="932205"/>
                <a:r>
                  <a:rPr lang="en-US" sz="1398" dirty="0">
                    <a:solidFill>
                      <a:srgbClr val="000000"/>
                    </a:solidFill>
                  </a:rPr>
                  <a:t>USA</a:t>
                </a:r>
              </a:p>
            </p:txBody>
          </p:sp>
          <p:sp>
            <p:nvSpPr>
              <p:cNvPr id="181" name="Rectangle 180"/>
              <p:cNvSpPr/>
              <p:nvPr/>
            </p:nvSpPr>
            <p:spPr bwMode="auto">
              <a:xfrm>
                <a:off x="6381948" y="4685481"/>
                <a:ext cx="2188984"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1" rIns="0" bIns="47551" numCol="1" rtlCol="0" anchor="b" anchorCtr="0" compatLnSpc="1">
                <a:prstTxWarp prst="textNoShape">
                  <a:avLst/>
                </a:prstTxWarp>
              </a:bodyPr>
              <a:lstStyle/>
              <a:p>
                <a:pPr defTabSz="950663"/>
                <a:r>
                  <a:rPr lang="en-US" sz="1398" dirty="0">
                    <a:solidFill>
                      <a:srgbClr val="FF8C00"/>
                    </a:solidFill>
                    <a:cs typeface="Segoe UI Light" panose="020B0502040204020203" pitchFamily="34" charset="0"/>
                  </a:rPr>
                  <a:t>dbo.Patients</a:t>
                </a:r>
              </a:p>
            </p:txBody>
          </p:sp>
        </p:grpSp>
      </p:grpSp>
      <p:cxnSp>
        <p:nvCxnSpPr>
          <p:cNvPr id="66" name="Straight Connector 65"/>
          <p:cNvCxnSpPr/>
          <p:nvPr/>
        </p:nvCxnSpPr>
        <p:spPr>
          <a:xfrm>
            <a:off x="6562246" y="1727911"/>
            <a:ext cx="14092" cy="4458415"/>
          </a:xfrm>
          <a:prstGeom prst="line">
            <a:avLst/>
          </a:prstGeom>
          <a:ln w="635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bwMode="auto">
          <a:xfrm>
            <a:off x="4420363" y="6445127"/>
            <a:ext cx="8013466" cy="548406"/>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30" name="Rectangle 29"/>
          <p:cNvSpPr/>
          <p:nvPr/>
        </p:nvSpPr>
        <p:spPr bwMode="auto">
          <a:xfrm>
            <a:off x="2647" y="6445127"/>
            <a:ext cx="4417720" cy="548406"/>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ctr" anchorCtr="0" forceAA="0" compatLnSpc="1">
            <a:prstTxWarp prst="textNoShape">
              <a:avLst/>
            </a:prstTxWarp>
            <a:noAutofit/>
          </a:bodyPr>
          <a:lstStyle/>
          <a:p>
            <a:pPr defTabSz="776329">
              <a:lnSpc>
                <a:spcPct val="90000"/>
              </a:lnSpc>
              <a:defRPr/>
            </a:pPr>
            <a:r>
              <a:rPr lang="en-US" kern="0" dirty="0">
                <a:ln>
                  <a:solidFill>
                    <a:srgbClr val="FFFFFF">
                      <a:alpha val="0"/>
                    </a:srgbClr>
                  </a:solidFill>
                </a:ln>
                <a:solidFill>
                  <a:srgbClr val="FFFFFF"/>
                </a:solidFill>
                <a:latin typeface="Segoe UI Light" panose="020B0502040204020203" pitchFamily="34" charset="0"/>
                <a:ea typeface="MS PGothic" charset="0"/>
                <a:cs typeface="Segoe UI Light" panose="020B0502040204020203" pitchFamily="34" charset="0"/>
              </a:rPr>
              <a:t>Mission critical performance</a:t>
            </a:r>
          </a:p>
        </p:txBody>
      </p:sp>
      <p:sp>
        <p:nvSpPr>
          <p:cNvPr id="92" name="TextBox 91"/>
          <p:cNvSpPr txBox="1"/>
          <p:nvPr/>
        </p:nvSpPr>
        <p:spPr>
          <a:xfrm>
            <a:off x="7660890" y="1824740"/>
            <a:ext cx="1539673" cy="282513"/>
          </a:xfrm>
          <a:prstGeom prst="rect">
            <a:avLst/>
          </a:prstGeom>
          <a:noFill/>
        </p:spPr>
        <p:txBody>
          <a:bodyPr wrap="square" lIns="0" tIns="0" rIns="0" bIns="0" rtlCol="0">
            <a:spAutoFit/>
          </a:bodyPr>
          <a:lstStyle/>
          <a:p>
            <a:pPr defTabSz="931326">
              <a:spcAft>
                <a:spcPts val="600"/>
              </a:spcAft>
            </a:pPr>
            <a:r>
              <a:rPr lang="en-US" dirty="0">
                <a:solidFill>
                  <a:srgbClr val="505050"/>
                </a:solidFill>
                <a:latin typeface="Segoe UI Semibold" panose="020B0702040204020203" pitchFamily="34" charset="0"/>
                <a:cs typeface="Segoe UI Semibold" panose="020B0702040204020203" pitchFamily="34" charset="0"/>
              </a:rPr>
              <a:t>SQL Server</a:t>
            </a:r>
          </a:p>
        </p:txBody>
      </p:sp>
      <p:sp>
        <p:nvSpPr>
          <p:cNvPr id="102" name="Right Arrow 101"/>
          <p:cNvSpPr/>
          <p:nvPr/>
        </p:nvSpPr>
        <p:spPr bwMode="auto">
          <a:xfrm>
            <a:off x="6672564" y="2838707"/>
            <a:ext cx="1097125" cy="194211"/>
          </a:xfrm>
          <a:prstGeom prst="rightArrow">
            <a:avLst>
              <a:gd name="adj1" fmla="val 50000"/>
              <a:gd name="adj2" fmla="val 4207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nvGrpSpPr>
          <p:cNvPr id="19" name="Group 18"/>
          <p:cNvGrpSpPr/>
          <p:nvPr/>
        </p:nvGrpSpPr>
        <p:grpSpPr>
          <a:xfrm>
            <a:off x="9290857" y="4344109"/>
            <a:ext cx="1272814" cy="542588"/>
            <a:chOff x="6963658" y="5721150"/>
            <a:chExt cx="1272994" cy="542665"/>
          </a:xfrm>
        </p:grpSpPr>
        <p:sp>
          <p:nvSpPr>
            <p:cNvPr id="147" name="TextBox 146"/>
            <p:cNvSpPr txBox="1"/>
            <p:nvPr/>
          </p:nvSpPr>
          <p:spPr>
            <a:xfrm>
              <a:off x="6963658" y="5721150"/>
              <a:ext cx="1272994" cy="376738"/>
            </a:xfrm>
            <a:prstGeom prst="rect">
              <a:avLst/>
            </a:prstGeom>
            <a:noFill/>
          </p:spPr>
          <p:txBody>
            <a:bodyPr wrap="none" rtlCol="0">
              <a:spAutoFit/>
            </a:bodyPr>
            <a:lstStyle/>
            <a:p>
              <a:pPr defTabSz="931505"/>
              <a:r>
                <a:rPr lang="en-US" dirty="0">
                  <a:solidFill>
                    <a:srgbClr val="FF8C00"/>
                  </a:solidFill>
                  <a:latin typeface="Segoe UI Semibold" panose="020B0702040204020203" pitchFamily="34" charset="0"/>
                  <a:cs typeface="Segoe UI Semibold" panose="020B0702040204020203" pitchFamily="34" charset="0"/>
                </a:rPr>
                <a:t>ciphertext</a:t>
              </a:r>
            </a:p>
          </p:txBody>
        </p:sp>
        <p:cxnSp>
          <p:nvCxnSpPr>
            <p:cNvPr id="148" name="Straight Connector 147"/>
            <p:cNvCxnSpPr/>
            <p:nvPr/>
          </p:nvCxnSpPr>
          <p:spPr>
            <a:xfrm flipH="1">
              <a:off x="7263880" y="6035880"/>
              <a:ext cx="176896" cy="227935"/>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3" name="Right Arrow 102"/>
          <p:cNvSpPr/>
          <p:nvPr/>
        </p:nvSpPr>
        <p:spPr bwMode="auto">
          <a:xfrm flipH="1">
            <a:off x="6678647" y="3881294"/>
            <a:ext cx="914270" cy="194211"/>
          </a:xfrm>
          <a:prstGeom prst="rightArrow">
            <a:avLst>
              <a:gd name="adj1" fmla="val 50000"/>
              <a:gd name="adj2" fmla="val 4207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nvGrpSpPr>
          <p:cNvPr id="5" name="Group 4"/>
          <p:cNvGrpSpPr/>
          <p:nvPr/>
        </p:nvGrpSpPr>
        <p:grpSpPr>
          <a:xfrm>
            <a:off x="4325420" y="2604975"/>
            <a:ext cx="915364" cy="427944"/>
            <a:chOff x="4324882" y="3030591"/>
            <a:chExt cx="915624" cy="428066"/>
          </a:xfrm>
        </p:grpSpPr>
        <p:sp>
          <p:nvSpPr>
            <p:cNvPr id="83" name="TextBox 82"/>
            <p:cNvSpPr txBox="1"/>
            <p:nvPr/>
          </p:nvSpPr>
          <p:spPr>
            <a:xfrm>
              <a:off x="4324882" y="3030591"/>
              <a:ext cx="915624" cy="184251"/>
            </a:xfrm>
            <a:prstGeom prst="rect">
              <a:avLst/>
            </a:prstGeom>
            <a:noFill/>
          </p:spPr>
          <p:txBody>
            <a:bodyPr wrap="square" lIns="182802" tIns="146241" rIns="182802" bIns="146241" rtlCol="0">
              <a:noAutofit/>
            </a:bodyPr>
            <a:lstStyle/>
            <a:p>
              <a:pPr defTabSz="931326">
                <a:lnSpc>
                  <a:spcPct val="90000"/>
                </a:lnSpc>
                <a:spcAft>
                  <a:spcPts val="600"/>
                </a:spcAft>
              </a:pPr>
              <a:r>
                <a:rPr lang="en-US" sz="1198" dirty="0">
                  <a:solidFill>
                    <a:srgbClr val="FF8C00"/>
                  </a:solidFill>
                  <a:latin typeface="Segoe UI Semibold" panose="020B0702040204020203" pitchFamily="34" charset="0"/>
                  <a:cs typeface="Segoe UI Semibold" panose="020B0702040204020203" pitchFamily="34" charset="0"/>
                </a:rPr>
                <a:t>Query</a:t>
              </a:r>
            </a:p>
          </p:txBody>
        </p:sp>
        <p:sp>
          <p:nvSpPr>
            <p:cNvPr id="67" name="Right Arrow 66"/>
            <p:cNvSpPr/>
            <p:nvPr/>
          </p:nvSpPr>
          <p:spPr bwMode="auto">
            <a:xfrm>
              <a:off x="4498625" y="3264391"/>
              <a:ext cx="640080" cy="194266"/>
            </a:xfrm>
            <a:prstGeom prst="rightArrow">
              <a:avLst>
                <a:gd name="adj1" fmla="val 50000"/>
                <a:gd name="adj2" fmla="val 4207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sp>
        <p:nvSpPr>
          <p:cNvPr id="65" name="Title 3"/>
          <p:cNvSpPr>
            <a:spLocks noGrp="1"/>
          </p:cNvSpPr>
          <p:nvPr>
            <p:ph type="title"/>
          </p:nvPr>
        </p:nvSpPr>
        <p:spPr>
          <a:xfrm>
            <a:off x="267093" y="265865"/>
            <a:ext cx="11882144" cy="946011"/>
          </a:xfrm>
        </p:spPr>
        <p:txBody>
          <a:bodyPr>
            <a:normAutofit fontScale="90000"/>
          </a:bodyPr>
          <a:lstStyle/>
          <a:p>
            <a:r>
              <a:rPr lang="en-US" dirty="0"/>
              <a:t>Always Encrypted</a:t>
            </a:r>
            <a:br>
              <a:rPr lang="en-US" dirty="0"/>
            </a:br>
            <a:r>
              <a:rPr lang="en-US" sz="3597" dirty="0">
                <a:solidFill>
                  <a:srgbClr val="C00000"/>
                </a:solidFill>
              </a:rPr>
              <a:t>Help protect data at rest and in motion, on-premises &amp; cloud</a:t>
            </a:r>
          </a:p>
        </p:txBody>
      </p:sp>
      <p:sp>
        <p:nvSpPr>
          <p:cNvPr id="120" name="Right Arrow 119"/>
          <p:cNvSpPr/>
          <p:nvPr/>
        </p:nvSpPr>
        <p:spPr bwMode="auto">
          <a:xfrm flipH="1">
            <a:off x="3116462" y="3882415"/>
            <a:ext cx="2011110" cy="191970"/>
          </a:xfrm>
          <a:prstGeom prst="rightArrow">
            <a:avLst>
              <a:gd name="adj1" fmla="val 50000"/>
              <a:gd name="adj2" fmla="val 4207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nvGrpSpPr>
          <p:cNvPr id="41" name="Group 40"/>
          <p:cNvGrpSpPr/>
          <p:nvPr/>
        </p:nvGrpSpPr>
        <p:grpSpPr>
          <a:xfrm>
            <a:off x="554390" y="1811735"/>
            <a:ext cx="4021120" cy="1850687"/>
            <a:chOff x="552782" y="1811255"/>
            <a:chExt cx="4022261" cy="1851214"/>
          </a:xfrm>
        </p:grpSpPr>
        <p:sp>
          <p:nvSpPr>
            <p:cNvPr id="128" name="TextBox 127"/>
            <p:cNvSpPr txBox="1"/>
            <p:nvPr/>
          </p:nvSpPr>
          <p:spPr>
            <a:xfrm>
              <a:off x="2531358" y="1811255"/>
              <a:ext cx="1136060" cy="376738"/>
            </a:xfrm>
            <a:prstGeom prst="rect">
              <a:avLst/>
            </a:prstGeom>
            <a:noFill/>
          </p:spPr>
          <p:txBody>
            <a:bodyPr wrap="square" rtlCol="0">
              <a:spAutoFit/>
            </a:bodyPr>
            <a:lstStyle/>
            <a:p>
              <a:pPr algn="r" defTabSz="931505"/>
              <a:r>
                <a:rPr lang="en-US" dirty="0">
                  <a:solidFill>
                    <a:srgbClr val="505050"/>
                  </a:solidFill>
                  <a:latin typeface="Segoe UI Semibold" panose="020B0702040204020203" pitchFamily="34" charset="0"/>
                  <a:cs typeface="Segoe UI Semibold" panose="020B0702040204020203" pitchFamily="34" charset="0"/>
                </a:rPr>
                <a:t>Trusted</a:t>
              </a:r>
            </a:p>
          </p:txBody>
        </p:sp>
        <p:grpSp>
          <p:nvGrpSpPr>
            <p:cNvPr id="11" name="Group 10"/>
            <p:cNvGrpSpPr/>
            <p:nvPr/>
          </p:nvGrpSpPr>
          <p:grpSpPr>
            <a:xfrm>
              <a:off x="552782" y="1848373"/>
              <a:ext cx="1367562" cy="1042265"/>
              <a:chOff x="9997894" y="2293268"/>
              <a:chExt cx="1540109" cy="1173769"/>
            </a:xfrm>
          </p:grpSpPr>
          <p:sp>
            <p:nvSpPr>
              <p:cNvPr id="114" name="TextBox 113"/>
              <p:cNvSpPr txBox="1"/>
              <p:nvPr/>
            </p:nvSpPr>
            <p:spPr>
              <a:xfrm>
                <a:off x="9997894" y="2293268"/>
                <a:ext cx="1540109" cy="222480"/>
              </a:xfrm>
              <a:prstGeom prst="rect">
                <a:avLst/>
              </a:prstGeom>
              <a:noFill/>
            </p:spPr>
            <p:txBody>
              <a:bodyPr wrap="square" lIns="0" tIns="0" rIns="0" bIns="0" rtlCol="0">
                <a:spAutoFit/>
              </a:bodyPr>
              <a:lstStyle/>
              <a:p>
                <a:pPr algn="ctr" defTabSz="931326">
                  <a:lnSpc>
                    <a:spcPct val="90000"/>
                  </a:lnSpc>
                  <a:spcAft>
                    <a:spcPts val="600"/>
                  </a:spcAft>
                </a:pPr>
                <a:r>
                  <a:rPr lang="en-US" sz="1398" dirty="0">
                    <a:solidFill>
                      <a:srgbClr val="505050"/>
                    </a:solidFill>
                    <a:latin typeface="Segoe UI Semibold" panose="020B0702040204020203" pitchFamily="34" charset="0"/>
                    <a:cs typeface="Segoe UI Semibold" panose="020B0702040204020203" pitchFamily="34" charset="0"/>
                  </a:rPr>
                  <a:t>Apps</a:t>
                </a:r>
              </a:p>
            </p:txBody>
          </p:sp>
          <p:grpSp>
            <p:nvGrpSpPr>
              <p:cNvPr id="115" name="Group 114"/>
              <p:cNvGrpSpPr/>
              <p:nvPr/>
            </p:nvGrpSpPr>
            <p:grpSpPr>
              <a:xfrm>
                <a:off x="10113632" y="2549677"/>
                <a:ext cx="1218343" cy="917360"/>
                <a:chOff x="1111115" y="2480113"/>
                <a:chExt cx="1346196" cy="1013628"/>
              </a:xfrm>
            </p:grpSpPr>
            <p:sp>
              <p:nvSpPr>
                <p:cNvPr id="116" name="Freeform 115"/>
                <p:cNvSpPr>
                  <a:spLocks noChangeAspect="1"/>
                </p:cNvSpPr>
                <p:nvPr/>
              </p:nvSpPr>
              <p:spPr bwMode="auto">
                <a:xfrm>
                  <a:off x="1184439" y="2654562"/>
                  <a:ext cx="1272611" cy="82637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117" name="Freeform 116"/>
                <p:cNvSpPr>
                  <a:spLocks noChangeAspect="1"/>
                </p:cNvSpPr>
                <p:nvPr/>
              </p:nvSpPr>
              <p:spPr bwMode="auto">
                <a:xfrm>
                  <a:off x="1182634" y="2480113"/>
                  <a:ext cx="1274677" cy="149574"/>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chemeClr val="accent1">
                    <a:lumMod val="50000"/>
                  </a:schemeClr>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118" name="Freeform 117"/>
                <p:cNvSpPr>
                  <a:spLocks noChangeAspect="1"/>
                </p:cNvSpPr>
                <p:nvPr/>
              </p:nvSpPr>
              <p:spPr bwMode="auto">
                <a:xfrm>
                  <a:off x="1111115" y="2667366"/>
                  <a:ext cx="1251598" cy="826375"/>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chemeClr val="bg1">
                    <a:alpha val="18000"/>
                  </a:schemeClr>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grpSp>
        </p:grpSp>
        <p:grpSp>
          <p:nvGrpSpPr>
            <p:cNvPr id="2" name="Group 1"/>
            <p:cNvGrpSpPr/>
            <p:nvPr/>
          </p:nvGrpSpPr>
          <p:grpSpPr>
            <a:xfrm rot="5400000">
              <a:off x="1940317" y="2232031"/>
              <a:ext cx="227184" cy="606728"/>
              <a:chOff x="2152752" y="2134851"/>
              <a:chExt cx="227184" cy="606728"/>
            </a:xfrm>
          </p:grpSpPr>
          <p:cxnSp>
            <p:nvCxnSpPr>
              <p:cNvPr id="93" name="Straight Connector 92"/>
              <p:cNvCxnSpPr/>
              <p:nvPr/>
            </p:nvCxnSpPr>
            <p:spPr>
              <a:xfrm rot="16200000" flipV="1">
                <a:off x="2271957" y="2026872"/>
                <a:ext cx="0" cy="215958"/>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2152752" y="2145434"/>
                <a:ext cx="3345" cy="596145"/>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1910229" y="2673596"/>
              <a:ext cx="2664814" cy="988873"/>
              <a:chOff x="9864062" y="3145684"/>
              <a:chExt cx="2664814" cy="988873"/>
            </a:xfrm>
          </p:grpSpPr>
          <p:sp>
            <p:nvSpPr>
              <p:cNvPr id="124" name="Rectangle 123"/>
              <p:cNvSpPr/>
              <p:nvPr/>
            </p:nvSpPr>
            <p:spPr bwMode="auto">
              <a:xfrm>
                <a:off x="9905384" y="3145684"/>
                <a:ext cx="2474220" cy="988873"/>
              </a:xfrm>
              <a:prstGeom prst="rect">
                <a:avLst/>
              </a:prstGeom>
              <a:solidFill>
                <a:schemeClr val="bg1"/>
              </a:solidFill>
              <a:ln w="15875">
                <a:solidFill>
                  <a:srgbClr val="C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sp>
            <p:nvSpPr>
              <p:cNvPr id="125" name="TextBox 124"/>
              <p:cNvSpPr txBox="1"/>
              <p:nvPr/>
            </p:nvSpPr>
            <p:spPr>
              <a:xfrm>
                <a:off x="9928331" y="3187759"/>
                <a:ext cx="2600545" cy="564191"/>
              </a:xfrm>
              <a:prstGeom prst="rect">
                <a:avLst/>
              </a:prstGeom>
              <a:noFill/>
              <a:ln w="38100">
                <a:no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1505"/>
                <a:r>
                  <a:rPr lang="en-US" sz="1398" b="1" dirty="0">
                    <a:solidFill>
                      <a:srgbClr val="494949"/>
                    </a:solidFill>
                  </a:rPr>
                  <a:t>SELECT Name FROM Patients WHERE SSN=@SSN</a:t>
                </a:r>
              </a:p>
            </p:txBody>
          </p:sp>
          <p:sp>
            <p:nvSpPr>
              <p:cNvPr id="127" name="TextBox 126"/>
              <p:cNvSpPr txBox="1"/>
              <p:nvPr/>
            </p:nvSpPr>
            <p:spPr>
              <a:xfrm>
                <a:off x="9864062" y="3779652"/>
                <a:ext cx="2639288" cy="329188"/>
              </a:xfrm>
              <a:prstGeom prst="rect">
                <a:avLst/>
              </a:prstGeom>
              <a:noFill/>
              <a:ln w="38100">
                <a:no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defTabSz="931505"/>
                <a:r>
                  <a:rPr lang="en-US" sz="1398" b="1" dirty="0">
                    <a:solidFill>
                      <a:srgbClr val="C00000"/>
                    </a:solidFill>
                  </a:rPr>
                  <a:t>@SSN='198-33-0987'</a:t>
                </a:r>
              </a:p>
            </p:txBody>
          </p:sp>
        </p:grpSp>
      </p:grpSp>
      <p:grpSp>
        <p:nvGrpSpPr>
          <p:cNvPr id="168" name="Group 167"/>
          <p:cNvGrpSpPr/>
          <p:nvPr/>
        </p:nvGrpSpPr>
        <p:grpSpPr>
          <a:xfrm>
            <a:off x="2129813" y="3674389"/>
            <a:ext cx="1354519" cy="1212307"/>
            <a:chOff x="2160735" y="4203828"/>
            <a:chExt cx="1354904" cy="1212651"/>
          </a:xfrm>
        </p:grpSpPr>
        <p:sp>
          <p:nvSpPr>
            <p:cNvPr id="169" name="Rectangle 168"/>
            <p:cNvSpPr/>
            <p:nvPr/>
          </p:nvSpPr>
          <p:spPr bwMode="auto">
            <a:xfrm>
              <a:off x="2160735" y="4203828"/>
              <a:ext cx="1249308"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1" rIns="0" bIns="47551" numCol="1" rtlCol="0" anchor="b" anchorCtr="0" compatLnSpc="1">
              <a:prstTxWarp prst="textNoShape">
                <a:avLst/>
              </a:prstTxWarp>
            </a:bodyPr>
            <a:lstStyle/>
            <a:p>
              <a:pPr defTabSz="950663"/>
              <a:r>
                <a:rPr lang="en-US" sz="1598" dirty="0">
                  <a:solidFill>
                    <a:srgbClr val="FF8C00"/>
                  </a:solidFill>
                  <a:cs typeface="Segoe UI Light" panose="020B0502040204020203" pitchFamily="34" charset="0"/>
                </a:rPr>
                <a:t>Result Set</a:t>
              </a:r>
            </a:p>
          </p:txBody>
        </p:sp>
        <p:grpSp>
          <p:nvGrpSpPr>
            <p:cNvPr id="170" name="Group 169"/>
            <p:cNvGrpSpPr/>
            <p:nvPr/>
          </p:nvGrpSpPr>
          <p:grpSpPr>
            <a:xfrm>
              <a:off x="2170701" y="4637065"/>
              <a:ext cx="1344938" cy="779414"/>
              <a:chOff x="9377352" y="4752525"/>
              <a:chExt cx="1492723" cy="569315"/>
            </a:xfrm>
          </p:grpSpPr>
          <p:sp>
            <p:nvSpPr>
              <p:cNvPr id="171" name="Rectangle 170"/>
              <p:cNvSpPr/>
              <p:nvPr/>
            </p:nvSpPr>
            <p:spPr bwMode="auto">
              <a:xfrm>
                <a:off x="9377352" y="5037183"/>
                <a:ext cx="1492723" cy="284657"/>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54849" rIns="91414" bIns="146262" numCol="1" spcCol="0" rtlCol="0" fromWordArt="0" anchor="t" anchorCtr="0" forceAA="0" compatLnSpc="1">
                <a:prstTxWarp prst="textNoShape">
                  <a:avLst/>
                </a:prstTxWarp>
                <a:noAutofit/>
              </a:bodyPr>
              <a:lstStyle/>
              <a:p>
                <a:pPr defTabSz="931505"/>
                <a:r>
                  <a:rPr lang="en-US" dirty="0">
                    <a:solidFill>
                      <a:srgbClr val="000000"/>
                    </a:solidFill>
                  </a:rPr>
                  <a:t>Jim Gray</a:t>
                </a:r>
              </a:p>
            </p:txBody>
          </p:sp>
          <p:sp>
            <p:nvSpPr>
              <p:cNvPr id="172" name="Rectangle 171"/>
              <p:cNvSpPr/>
              <p:nvPr/>
            </p:nvSpPr>
            <p:spPr bwMode="auto">
              <a:xfrm>
                <a:off x="9377352" y="4752525"/>
                <a:ext cx="1492723" cy="284657"/>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73131" rIns="0" bIns="146262" numCol="1" spcCol="0" rtlCol="0" fromWordArt="0" anchor="t" anchorCtr="0" forceAA="0" compatLnSpc="1">
                <a:prstTxWarp prst="textNoShape">
                  <a:avLst/>
                </a:prstTxWarp>
                <a:noAutofit/>
              </a:bodyPr>
              <a:lstStyle/>
              <a:p>
                <a:pPr defTabSz="932205"/>
                <a:r>
                  <a:rPr lang="en-US" sz="1598" dirty="0">
                    <a:solidFill>
                      <a:srgbClr val="FFFFFF"/>
                    </a:solidFill>
                    <a:latin typeface="Segoe UI Semibold" panose="020B0702040204020203" pitchFamily="34" charset="0"/>
                    <a:cs typeface="Segoe UI Semibold" panose="020B0702040204020203" pitchFamily="34" charset="0"/>
                  </a:rPr>
                  <a:t>Name</a:t>
                </a:r>
              </a:p>
            </p:txBody>
          </p:sp>
        </p:grpSp>
      </p:grpSp>
      <p:grpSp>
        <p:nvGrpSpPr>
          <p:cNvPr id="3" name="Group 2"/>
          <p:cNvGrpSpPr/>
          <p:nvPr/>
        </p:nvGrpSpPr>
        <p:grpSpPr>
          <a:xfrm>
            <a:off x="7833312" y="1824808"/>
            <a:ext cx="3660043" cy="1828156"/>
            <a:chOff x="7716442" y="1824332"/>
            <a:chExt cx="3661081" cy="1828675"/>
          </a:xfrm>
        </p:grpSpPr>
        <p:grpSp>
          <p:nvGrpSpPr>
            <p:cNvPr id="43" name="Group 42"/>
            <p:cNvGrpSpPr/>
            <p:nvPr/>
          </p:nvGrpSpPr>
          <p:grpSpPr>
            <a:xfrm>
              <a:off x="8160734" y="1824332"/>
              <a:ext cx="3216789" cy="988873"/>
              <a:chOff x="8160734" y="1824332"/>
              <a:chExt cx="3216789" cy="988873"/>
            </a:xfrm>
          </p:grpSpPr>
          <p:grpSp>
            <p:nvGrpSpPr>
              <p:cNvPr id="23" name="Group 22"/>
              <p:cNvGrpSpPr/>
              <p:nvPr/>
            </p:nvGrpSpPr>
            <p:grpSpPr>
              <a:xfrm>
                <a:off x="8680721" y="1824332"/>
                <a:ext cx="2696802" cy="988873"/>
                <a:chOff x="8490581" y="1954958"/>
                <a:chExt cx="2696802" cy="988873"/>
              </a:xfrm>
            </p:grpSpPr>
            <p:sp>
              <p:nvSpPr>
                <p:cNvPr id="6" name="Rectangle 5"/>
                <p:cNvSpPr/>
                <p:nvPr/>
              </p:nvSpPr>
              <p:spPr bwMode="auto">
                <a:xfrm>
                  <a:off x="8578406" y="1954958"/>
                  <a:ext cx="2474220" cy="988873"/>
                </a:xfrm>
                <a:prstGeom prst="rect">
                  <a:avLst/>
                </a:prstGeom>
                <a:solidFill>
                  <a:schemeClr val="bg1"/>
                </a:solidFill>
                <a:ln w="15875">
                  <a:solidFill>
                    <a:srgbClr val="C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sp>
              <p:nvSpPr>
                <p:cNvPr id="121" name="TextBox 120"/>
                <p:cNvSpPr txBox="1"/>
                <p:nvPr/>
              </p:nvSpPr>
              <p:spPr>
                <a:xfrm>
                  <a:off x="8586838" y="1981267"/>
                  <a:ext cx="2600545" cy="564191"/>
                </a:xfrm>
                <a:prstGeom prst="rect">
                  <a:avLst/>
                </a:prstGeom>
                <a:noFill/>
                <a:ln w="38100">
                  <a:no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1505"/>
                  <a:r>
                    <a:rPr lang="en-US" sz="1398" b="1" dirty="0">
                      <a:solidFill>
                        <a:srgbClr val="494949"/>
                      </a:solidFill>
                    </a:rPr>
                    <a:t>SELECT Name FROM Patients WHERE SSN=@SSN</a:t>
                  </a:r>
                </a:p>
              </p:txBody>
            </p:sp>
            <p:sp>
              <p:nvSpPr>
                <p:cNvPr id="122" name="TextBox 121"/>
                <p:cNvSpPr txBox="1"/>
                <p:nvPr/>
              </p:nvSpPr>
              <p:spPr>
                <a:xfrm>
                  <a:off x="8490581" y="2592327"/>
                  <a:ext cx="2639288" cy="329188"/>
                </a:xfrm>
                <a:prstGeom prst="rect">
                  <a:avLst/>
                </a:prstGeom>
                <a:noFill/>
                <a:ln w="38100">
                  <a:no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defTabSz="931505"/>
                  <a:r>
                    <a:rPr lang="en-US" sz="1398" b="1" dirty="0">
                      <a:solidFill>
                        <a:srgbClr val="C00000"/>
                      </a:solidFill>
                    </a:rPr>
                    <a:t>@SSN=</a:t>
                  </a:r>
                  <a:r>
                    <a:rPr lang="en-US" sz="1398" dirty="0"/>
                    <a:t>0x7ff654ae6d</a:t>
                  </a:r>
                </a:p>
              </p:txBody>
            </p:sp>
          </p:grpSp>
          <p:grpSp>
            <p:nvGrpSpPr>
              <p:cNvPr id="7" name="Group 6"/>
              <p:cNvGrpSpPr/>
              <p:nvPr/>
            </p:nvGrpSpPr>
            <p:grpSpPr>
              <a:xfrm>
                <a:off x="8160734" y="2257288"/>
                <a:ext cx="554906" cy="334577"/>
                <a:chOff x="8146220" y="2387914"/>
                <a:chExt cx="554906" cy="334577"/>
              </a:xfrm>
            </p:grpSpPr>
            <p:cxnSp>
              <p:nvCxnSpPr>
                <p:cNvPr id="81" name="Straight Connector 80"/>
                <p:cNvCxnSpPr/>
                <p:nvPr/>
              </p:nvCxnSpPr>
              <p:spPr>
                <a:xfrm rot="5400000">
                  <a:off x="8423673" y="2110461"/>
                  <a:ext cx="0" cy="554906"/>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152579" y="2398496"/>
                  <a:ext cx="0" cy="323995"/>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3" name="Oval 122"/>
            <p:cNvSpPr>
              <a:spLocks noChangeArrowheads="1"/>
            </p:cNvSpPr>
            <p:nvPr/>
          </p:nvSpPr>
          <p:spPr bwMode="auto">
            <a:xfrm>
              <a:off x="7730521" y="2584312"/>
              <a:ext cx="794803" cy="151025"/>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sp>
          <p:nvSpPr>
            <p:cNvPr id="126" name="Freeform 123"/>
            <p:cNvSpPr>
              <a:spLocks noEditPoints="1"/>
            </p:cNvSpPr>
            <p:nvPr/>
          </p:nvSpPr>
          <p:spPr bwMode="auto">
            <a:xfrm>
              <a:off x="7716442" y="2689264"/>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Segoe UI"/>
              </a:endParaRPr>
            </a:p>
          </p:txBody>
        </p:sp>
      </p:grpSp>
      <p:cxnSp>
        <p:nvCxnSpPr>
          <p:cNvPr id="143" name="Straight Connector 142"/>
          <p:cNvCxnSpPr/>
          <p:nvPr/>
        </p:nvCxnSpPr>
        <p:spPr>
          <a:xfrm>
            <a:off x="8257420" y="3715039"/>
            <a:ext cx="6357" cy="995086"/>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004789" y="3563895"/>
            <a:ext cx="1930866" cy="816531"/>
            <a:chOff x="5937924" y="1902840"/>
            <a:chExt cx="1931414" cy="816763"/>
          </a:xfrm>
        </p:grpSpPr>
        <p:sp>
          <p:nvSpPr>
            <p:cNvPr id="98" name="TextBox 97"/>
            <p:cNvSpPr txBox="1"/>
            <p:nvPr/>
          </p:nvSpPr>
          <p:spPr>
            <a:xfrm>
              <a:off x="5937924" y="2276143"/>
              <a:ext cx="1931414" cy="443460"/>
            </a:xfrm>
            <a:prstGeom prst="rect">
              <a:avLst/>
            </a:prstGeom>
            <a:noFill/>
          </p:spPr>
          <p:txBody>
            <a:bodyPr wrap="square" lIns="182802" tIns="146241" rIns="182802" bIns="146241" rtlCol="0">
              <a:noAutofit/>
            </a:bodyPr>
            <a:lstStyle/>
            <a:p>
              <a:pPr algn="r" defTabSz="931326">
                <a:lnSpc>
                  <a:spcPct val="90000"/>
                </a:lnSpc>
                <a:spcAft>
                  <a:spcPts val="600"/>
                </a:spcAft>
              </a:pPr>
              <a:r>
                <a:rPr lang="en-US" sz="1198" dirty="0">
                  <a:solidFill>
                    <a:srgbClr val="DC3C00"/>
                  </a:solidFill>
                  <a:latin typeface="Segoe UI Semibold" panose="020B0702040204020203" pitchFamily="34" charset="0"/>
                  <a:cs typeface="Segoe UI Semibold" panose="020B0702040204020203" pitchFamily="34" charset="0"/>
                </a:rPr>
                <a:t>Column </a:t>
              </a:r>
              <a:br>
                <a:rPr lang="en-US" sz="1198" dirty="0">
                  <a:solidFill>
                    <a:srgbClr val="DC3C00"/>
                  </a:solidFill>
                  <a:latin typeface="Segoe UI Semibold" panose="020B0702040204020203" pitchFamily="34" charset="0"/>
                  <a:cs typeface="Segoe UI Semibold" panose="020B0702040204020203" pitchFamily="34" charset="0"/>
                </a:rPr>
              </a:br>
              <a:r>
                <a:rPr lang="en-US" sz="1198" dirty="0">
                  <a:solidFill>
                    <a:srgbClr val="DC3C00"/>
                  </a:solidFill>
                  <a:latin typeface="Segoe UI Semibold" panose="020B0702040204020203" pitchFamily="34" charset="0"/>
                  <a:cs typeface="Segoe UI Semibold" panose="020B0702040204020203" pitchFamily="34" charset="0"/>
                </a:rPr>
                <a:t>Encryption</a:t>
              </a:r>
              <a:br>
                <a:rPr lang="en-US" sz="1198" dirty="0">
                  <a:solidFill>
                    <a:srgbClr val="DC3C00"/>
                  </a:solidFill>
                  <a:latin typeface="Segoe UI Semibold" panose="020B0702040204020203" pitchFamily="34" charset="0"/>
                  <a:cs typeface="Segoe UI Semibold" panose="020B0702040204020203" pitchFamily="34" charset="0"/>
                </a:rPr>
              </a:br>
              <a:r>
                <a:rPr lang="en-US" sz="1198" dirty="0">
                  <a:solidFill>
                    <a:srgbClr val="DC3C00"/>
                  </a:solidFill>
                  <a:latin typeface="Segoe UI Semibold" panose="020B0702040204020203" pitchFamily="34" charset="0"/>
                  <a:cs typeface="Segoe UI Semibold" panose="020B0702040204020203" pitchFamily="34" charset="0"/>
                </a:rPr>
                <a:t>Key</a:t>
              </a:r>
            </a:p>
          </p:txBody>
        </p:sp>
        <p:grpSp>
          <p:nvGrpSpPr>
            <p:cNvPr id="99" name="Group 98"/>
            <p:cNvGrpSpPr>
              <a:grpSpLocks noChangeAspect="1"/>
            </p:cNvGrpSpPr>
            <p:nvPr/>
          </p:nvGrpSpPr>
          <p:grpSpPr>
            <a:xfrm>
              <a:off x="7322743" y="1902840"/>
              <a:ext cx="355753" cy="457200"/>
              <a:chOff x="551587" y="3970765"/>
              <a:chExt cx="432008" cy="555201"/>
            </a:xfrm>
          </p:grpSpPr>
          <p:sp>
            <p:nvSpPr>
              <p:cNvPr id="100" name="Rectangle 74"/>
              <p:cNvSpPr/>
              <p:nvPr>
                <p:custDataLst>
                  <p:tags r:id="rId2"/>
                </p:custDataLst>
              </p:nvPr>
            </p:nvSpPr>
            <p:spPr>
              <a:xfrm>
                <a:off x="551587" y="3970765"/>
                <a:ext cx="432008" cy="55520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4"/>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26"/>
                <a:endParaRPr lang="en-US">
                  <a:solidFill>
                    <a:srgbClr val="FFFFFF"/>
                  </a:solidFill>
                </a:endParaRPr>
              </a:p>
            </p:txBody>
          </p:sp>
          <p:sp>
            <p:nvSpPr>
              <p:cNvPr id="101" name="Freeform 100"/>
              <p:cNvSpPr/>
              <p:nvPr/>
            </p:nvSpPr>
            <p:spPr bwMode="auto">
              <a:xfrm flipH="1">
                <a:off x="563639" y="4188578"/>
                <a:ext cx="328348" cy="325991"/>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grpSp>
      <p:grpSp>
        <p:nvGrpSpPr>
          <p:cNvPr id="12" name="Group 11"/>
          <p:cNvGrpSpPr/>
          <p:nvPr/>
        </p:nvGrpSpPr>
        <p:grpSpPr>
          <a:xfrm rot="10800000">
            <a:off x="5834917" y="3880599"/>
            <a:ext cx="2159061" cy="1195341"/>
            <a:chOff x="5615466" y="5068441"/>
            <a:chExt cx="2159368" cy="1195510"/>
          </a:xfrm>
        </p:grpSpPr>
        <p:cxnSp>
          <p:nvCxnSpPr>
            <p:cNvPr id="152" name="Straight Connector 151"/>
            <p:cNvCxnSpPr/>
            <p:nvPr/>
          </p:nvCxnSpPr>
          <p:spPr>
            <a:xfrm rot="10800000">
              <a:off x="7774834" y="5076321"/>
              <a:ext cx="0" cy="1187630"/>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rot="10800000">
              <a:off x="5615466" y="5068441"/>
              <a:ext cx="2159368" cy="1"/>
            </a:xfrm>
            <a:prstGeom prst="line">
              <a:avLst/>
            </a:prstGeom>
            <a:ln w="15875">
              <a:solidFill>
                <a:srgbClr val="C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5176792" y="2649227"/>
            <a:ext cx="1331385" cy="1518116"/>
            <a:chOff x="5176644" y="2649107"/>
            <a:chExt cx="1331574" cy="1518331"/>
          </a:xfrm>
        </p:grpSpPr>
        <p:grpSp>
          <p:nvGrpSpPr>
            <p:cNvPr id="69" name="Group 68"/>
            <p:cNvGrpSpPr/>
            <p:nvPr/>
          </p:nvGrpSpPr>
          <p:grpSpPr>
            <a:xfrm>
              <a:off x="5178445" y="2649107"/>
              <a:ext cx="1329773" cy="1518331"/>
              <a:chOff x="2280648" y="3221298"/>
              <a:chExt cx="1604158" cy="1831631"/>
            </a:xfrm>
          </p:grpSpPr>
          <p:sp>
            <p:nvSpPr>
              <p:cNvPr id="97" name="Rectangle 96"/>
              <p:cNvSpPr/>
              <p:nvPr/>
            </p:nvSpPr>
            <p:spPr bwMode="auto">
              <a:xfrm>
                <a:off x="2280648" y="3714445"/>
                <a:ext cx="1035562" cy="1338484"/>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107" name="Rectangle 106"/>
              <p:cNvSpPr/>
              <p:nvPr/>
            </p:nvSpPr>
            <p:spPr bwMode="auto">
              <a:xfrm>
                <a:off x="2846287" y="3714445"/>
                <a:ext cx="1038519" cy="1338483"/>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nvGrpSpPr>
              <p:cNvPr id="109" name="Group 108"/>
              <p:cNvGrpSpPr/>
              <p:nvPr/>
            </p:nvGrpSpPr>
            <p:grpSpPr>
              <a:xfrm>
                <a:off x="2987875" y="4362404"/>
                <a:ext cx="170804" cy="345682"/>
                <a:chOff x="4663818" y="4990741"/>
                <a:chExt cx="144934" cy="293326"/>
              </a:xfrm>
            </p:grpSpPr>
            <p:sp>
              <p:nvSpPr>
                <p:cNvPr id="111" name="Rounded Rectangle 110"/>
                <p:cNvSpPr/>
                <p:nvPr/>
              </p:nvSpPr>
              <p:spPr bwMode="auto">
                <a:xfrm>
                  <a:off x="4663818" y="4990741"/>
                  <a:ext cx="144934" cy="29332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113" name="Rounded Rectangle 112"/>
                <p:cNvSpPr/>
                <p:nvPr/>
              </p:nvSpPr>
              <p:spPr bwMode="auto">
                <a:xfrm>
                  <a:off x="4704753" y="5109315"/>
                  <a:ext cx="63064" cy="150479"/>
                </a:xfrm>
                <a:prstGeom prst="round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sp>
            <p:nvSpPr>
              <p:cNvPr id="95" name="Freeform 94"/>
              <p:cNvSpPr/>
              <p:nvPr/>
            </p:nvSpPr>
            <p:spPr bwMode="auto">
              <a:xfrm>
                <a:off x="2280648" y="3221298"/>
                <a:ext cx="1030635" cy="1139757"/>
              </a:xfrm>
              <a:custGeom>
                <a:avLst/>
                <a:gdLst>
                  <a:gd name="connsiteX0" fmla="*/ 79459 w 1537818"/>
                  <a:gd name="connsiteY0" fmla="*/ 0 h 1670206"/>
                  <a:gd name="connsiteX1" fmla="*/ 767480 w 1537818"/>
                  <a:gd name="connsiteY1" fmla="*/ 0 h 1670206"/>
                  <a:gd name="connsiteX2" fmla="*/ 1458359 w 1537818"/>
                  <a:gd name="connsiteY2" fmla="*/ 0 h 1670206"/>
                  <a:gd name="connsiteX3" fmla="*/ 1537818 w 1537818"/>
                  <a:gd name="connsiteY3" fmla="*/ 0 h 1670206"/>
                  <a:gd name="connsiteX4" fmla="*/ 1537818 w 1537818"/>
                  <a:gd name="connsiteY4" fmla="*/ 79459 h 1670206"/>
                  <a:gd name="connsiteX5" fmla="*/ 1537818 w 1537818"/>
                  <a:gd name="connsiteY5" fmla="*/ 1670206 h 1670206"/>
                  <a:gd name="connsiteX6" fmla="*/ 767480 w 1537818"/>
                  <a:gd name="connsiteY6" fmla="*/ 1670206 h 1670206"/>
                  <a:gd name="connsiteX7" fmla="*/ 0 w 1537818"/>
                  <a:gd name="connsiteY7" fmla="*/ 1670206 h 1670206"/>
                  <a:gd name="connsiteX8" fmla="*/ 0 w 1537818"/>
                  <a:gd name="connsiteY8" fmla="*/ 79459 h 1670206"/>
                  <a:gd name="connsiteX9" fmla="*/ 79459 w 1537818"/>
                  <a:gd name="connsiteY9" fmla="*/ 0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7818" h="1670206">
                    <a:moveTo>
                      <a:pt x="79459" y="0"/>
                    </a:moveTo>
                    <a:lnTo>
                      <a:pt x="767480" y="0"/>
                    </a:lnTo>
                    <a:lnTo>
                      <a:pt x="1458359" y="0"/>
                    </a:lnTo>
                    <a:lnTo>
                      <a:pt x="1537818" y="0"/>
                    </a:lnTo>
                    <a:lnTo>
                      <a:pt x="1537818" y="79459"/>
                    </a:lnTo>
                    <a:lnTo>
                      <a:pt x="1537818" y="1670206"/>
                    </a:lnTo>
                    <a:lnTo>
                      <a:pt x="767480" y="1670206"/>
                    </a:lnTo>
                    <a:lnTo>
                      <a:pt x="0" y="1670206"/>
                    </a:lnTo>
                    <a:lnTo>
                      <a:pt x="0" y="79459"/>
                    </a:lnTo>
                    <a:cubicBezTo>
                      <a:pt x="0" y="35575"/>
                      <a:pt x="35575" y="0"/>
                      <a:pt x="79459"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96" name="Freeform 95"/>
              <p:cNvSpPr/>
              <p:nvPr/>
            </p:nvSpPr>
            <p:spPr bwMode="auto">
              <a:xfrm>
                <a:off x="2856270" y="3221298"/>
                <a:ext cx="1028536" cy="1139757"/>
              </a:xfrm>
              <a:custGeom>
                <a:avLst/>
                <a:gdLst>
                  <a:gd name="connsiteX0" fmla="*/ 0 w 1537818"/>
                  <a:gd name="connsiteY0" fmla="*/ 0 h 1670206"/>
                  <a:gd name="connsiteX1" fmla="*/ 79459 w 1537818"/>
                  <a:gd name="connsiteY1" fmla="*/ 0 h 1670206"/>
                  <a:gd name="connsiteX2" fmla="*/ 921585 w 1537818"/>
                  <a:gd name="connsiteY2" fmla="*/ 0 h 1670206"/>
                  <a:gd name="connsiteX3" fmla="*/ 1458359 w 1537818"/>
                  <a:gd name="connsiteY3" fmla="*/ 0 h 1670206"/>
                  <a:gd name="connsiteX4" fmla="*/ 1537818 w 1537818"/>
                  <a:gd name="connsiteY4" fmla="*/ 79459 h 1670206"/>
                  <a:gd name="connsiteX5" fmla="*/ 1537818 w 1537818"/>
                  <a:gd name="connsiteY5" fmla="*/ 1670206 h 1670206"/>
                  <a:gd name="connsiteX6" fmla="*/ 921585 w 1537818"/>
                  <a:gd name="connsiteY6" fmla="*/ 1670206 h 1670206"/>
                  <a:gd name="connsiteX7" fmla="*/ 0 w 1537818"/>
                  <a:gd name="connsiteY7" fmla="*/ 1670206 h 1670206"/>
                  <a:gd name="connsiteX8" fmla="*/ 0 w 1537818"/>
                  <a:gd name="connsiteY8" fmla="*/ 79459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818" h="1670206">
                    <a:moveTo>
                      <a:pt x="0" y="0"/>
                    </a:moveTo>
                    <a:lnTo>
                      <a:pt x="79459" y="0"/>
                    </a:lnTo>
                    <a:lnTo>
                      <a:pt x="921585" y="0"/>
                    </a:lnTo>
                    <a:lnTo>
                      <a:pt x="1458359" y="0"/>
                    </a:lnTo>
                    <a:cubicBezTo>
                      <a:pt x="1502243" y="0"/>
                      <a:pt x="1537818" y="35575"/>
                      <a:pt x="1537818" y="79459"/>
                    </a:cubicBezTo>
                    <a:lnTo>
                      <a:pt x="1537818" y="1670206"/>
                    </a:lnTo>
                    <a:lnTo>
                      <a:pt x="921585" y="1670206"/>
                    </a:lnTo>
                    <a:lnTo>
                      <a:pt x="0" y="1670206"/>
                    </a:lnTo>
                    <a:lnTo>
                      <a:pt x="0" y="79459"/>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106" name="Rectangle 105"/>
              <p:cNvSpPr/>
              <p:nvPr/>
            </p:nvSpPr>
            <p:spPr>
              <a:xfrm>
                <a:off x="2412883" y="3293956"/>
                <a:ext cx="1320788" cy="1021952"/>
              </a:xfrm>
              <a:prstGeom prst="rect">
                <a:avLst/>
              </a:prstGeom>
            </p:spPr>
            <p:txBody>
              <a:bodyPr wrap="none">
                <a:spAutoFit/>
              </a:bodyPr>
              <a:lstStyle/>
              <a:p>
                <a:pPr algn="ctr" defTabSz="931326"/>
                <a:r>
                  <a:rPr lang="en-IN" sz="1598" dirty="0">
                    <a:solidFill>
                      <a:srgbClr val="FFFFFF"/>
                    </a:solidFill>
                    <a:latin typeface="Segoe UI"/>
                  </a:rPr>
                  <a:t>Enhanced</a:t>
                </a:r>
                <a:br>
                  <a:rPr lang="en-IN" sz="1598" dirty="0">
                    <a:solidFill>
                      <a:srgbClr val="FFFFFF"/>
                    </a:solidFill>
                    <a:latin typeface="Segoe UI"/>
                  </a:rPr>
                </a:br>
                <a:r>
                  <a:rPr lang="en-IN" sz="1598" dirty="0">
                    <a:solidFill>
                      <a:srgbClr val="FFFFFF"/>
                    </a:solidFill>
                    <a:latin typeface="Segoe UI"/>
                  </a:rPr>
                  <a:t>ADO.NET </a:t>
                </a:r>
              </a:p>
              <a:p>
                <a:pPr algn="ctr" defTabSz="931326"/>
                <a:r>
                  <a:rPr lang="en-IN" sz="1598" dirty="0">
                    <a:solidFill>
                      <a:srgbClr val="FFFFFF"/>
                    </a:solidFill>
                    <a:latin typeface="Segoe UI"/>
                  </a:rPr>
                  <a:t>Library</a:t>
                </a:r>
              </a:p>
            </p:txBody>
          </p:sp>
        </p:grpSp>
        <p:sp>
          <p:nvSpPr>
            <p:cNvPr id="149" name="Freeform 148"/>
            <p:cNvSpPr/>
            <p:nvPr/>
          </p:nvSpPr>
          <p:spPr bwMode="auto">
            <a:xfrm flipH="1">
              <a:off x="5176644" y="2649107"/>
              <a:ext cx="1316435" cy="1518330"/>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grpSp>
      <p:grpSp>
        <p:nvGrpSpPr>
          <p:cNvPr id="8" name="Group 7"/>
          <p:cNvGrpSpPr/>
          <p:nvPr/>
        </p:nvGrpSpPr>
        <p:grpSpPr>
          <a:xfrm>
            <a:off x="533924" y="3562015"/>
            <a:ext cx="1512822" cy="1065021"/>
            <a:chOff x="533118" y="3562024"/>
            <a:chExt cx="1513036" cy="1065172"/>
          </a:xfrm>
        </p:grpSpPr>
        <p:sp>
          <p:nvSpPr>
            <p:cNvPr id="167" name="Rectangle 74"/>
            <p:cNvSpPr/>
            <p:nvPr>
              <p:custDataLst>
                <p:tags r:id="rId1"/>
              </p:custDataLst>
            </p:nvPr>
          </p:nvSpPr>
          <p:spPr>
            <a:xfrm>
              <a:off x="718308" y="3562024"/>
              <a:ext cx="355702" cy="457135"/>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4"/>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26"/>
              <a:endParaRPr lang="en-US">
                <a:solidFill>
                  <a:srgbClr val="FFFFFF"/>
                </a:solidFill>
              </a:endParaRPr>
            </a:p>
          </p:txBody>
        </p:sp>
        <p:sp>
          <p:nvSpPr>
            <p:cNvPr id="173" name="Freeform 172"/>
            <p:cNvSpPr/>
            <p:nvPr/>
          </p:nvSpPr>
          <p:spPr bwMode="auto">
            <a:xfrm flipH="1">
              <a:off x="741877" y="3741365"/>
              <a:ext cx="270352" cy="268411"/>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err="1">
                <a:solidFill>
                  <a:srgbClr val="FFFFFF"/>
                </a:solidFill>
                <a:latin typeface="Segoe UI Light"/>
                <a:ea typeface="Segoe UI" pitchFamily="34" charset="0"/>
                <a:cs typeface="Segoe UI" pitchFamily="34" charset="0"/>
              </a:endParaRPr>
            </a:p>
          </p:txBody>
        </p:sp>
        <p:sp>
          <p:nvSpPr>
            <p:cNvPr id="174" name="TextBox 173"/>
            <p:cNvSpPr txBox="1"/>
            <p:nvPr/>
          </p:nvSpPr>
          <p:spPr>
            <a:xfrm>
              <a:off x="533118" y="3920761"/>
              <a:ext cx="1513036" cy="706435"/>
            </a:xfrm>
            <a:prstGeom prst="rect">
              <a:avLst/>
            </a:prstGeom>
            <a:noFill/>
          </p:spPr>
          <p:txBody>
            <a:bodyPr wrap="square" lIns="182802" tIns="146241" rIns="182802" bIns="146241" rtlCol="0">
              <a:noAutofit/>
            </a:bodyPr>
            <a:lstStyle/>
            <a:p>
              <a:pPr defTabSz="931326">
                <a:lnSpc>
                  <a:spcPct val="90000"/>
                </a:lnSpc>
              </a:pPr>
              <a:r>
                <a:rPr lang="en-US" sz="1198" dirty="0">
                  <a:solidFill>
                    <a:srgbClr val="DC3C00"/>
                  </a:solidFill>
                  <a:latin typeface="Segoe UI Semibold" panose="020B0702040204020203" pitchFamily="34" charset="0"/>
                  <a:cs typeface="Segoe UI Semibold" panose="020B0702040204020203" pitchFamily="34" charset="0"/>
                </a:rPr>
                <a:t>Column</a:t>
              </a:r>
            </a:p>
            <a:p>
              <a:pPr defTabSz="931326">
                <a:lnSpc>
                  <a:spcPct val="90000"/>
                </a:lnSpc>
                <a:spcAft>
                  <a:spcPts val="600"/>
                </a:spcAft>
              </a:pPr>
              <a:r>
                <a:rPr lang="en-US" sz="1198" dirty="0">
                  <a:solidFill>
                    <a:srgbClr val="DC3C00"/>
                  </a:solidFill>
                  <a:latin typeface="Segoe UI Semibold" panose="020B0702040204020203" pitchFamily="34" charset="0"/>
                  <a:cs typeface="Segoe UI Semibold" panose="020B0702040204020203" pitchFamily="34" charset="0"/>
                </a:rPr>
                <a:t>Master</a:t>
              </a:r>
              <a:br>
                <a:rPr lang="en-US" sz="1198" dirty="0">
                  <a:solidFill>
                    <a:srgbClr val="DC3C00"/>
                  </a:solidFill>
                  <a:latin typeface="Segoe UI Semibold" panose="020B0702040204020203" pitchFamily="34" charset="0"/>
                  <a:cs typeface="Segoe UI Semibold" panose="020B0702040204020203" pitchFamily="34" charset="0"/>
                </a:rPr>
              </a:br>
              <a:r>
                <a:rPr lang="en-US" sz="1198" dirty="0">
                  <a:solidFill>
                    <a:srgbClr val="DC3C00"/>
                  </a:solidFill>
                  <a:latin typeface="Segoe UI Semibold" panose="020B0702040204020203" pitchFamily="34" charset="0"/>
                  <a:cs typeface="Segoe UI Semibold" panose="020B0702040204020203" pitchFamily="34" charset="0"/>
                </a:rPr>
                <a:t>Key</a:t>
              </a:r>
            </a:p>
          </p:txBody>
        </p:sp>
      </p:grpSp>
      <p:sp>
        <p:nvSpPr>
          <p:cNvPr id="151" name="TextBox 150"/>
          <p:cNvSpPr txBox="1"/>
          <p:nvPr/>
        </p:nvSpPr>
        <p:spPr>
          <a:xfrm>
            <a:off x="5105029" y="2375680"/>
            <a:ext cx="1270253" cy="313772"/>
          </a:xfrm>
          <a:prstGeom prst="rect">
            <a:avLst/>
          </a:prstGeom>
          <a:noFill/>
        </p:spPr>
        <p:txBody>
          <a:bodyPr wrap="square" rtlCol="0">
            <a:spAutoFit/>
          </a:bodyPr>
          <a:lstStyle/>
          <a:p>
            <a:pPr defTabSz="931505"/>
            <a:r>
              <a:rPr lang="en-US" sz="1399" dirty="0">
                <a:solidFill>
                  <a:srgbClr val="FF8C00"/>
                </a:solidFill>
                <a:latin typeface="Segoe UI" panose="020B0502040204020203" pitchFamily="34" charset="0"/>
                <a:cs typeface="Segoe UI" panose="020B0502040204020203" pitchFamily="34" charset="0"/>
              </a:rPr>
              <a:t>Client side</a:t>
            </a:r>
          </a:p>
        </p:txBody>
      </p:sp>
    </p:spTree>
    <p:extLst>
      <p:ext uri="{BB962C8B-B14F-4D97-AF65-F5344CB8AC3E}">
        <p14:creationId xmlns:p14="http://schemas.microsoft.com/office/powerpoint/2010/main" val="2550166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4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51"/>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22" presetClass="entr" presetSubtype="8" fill="hold" nodeType="withEffect">
                                  <p:stCondLst>
                                    <p:cond delay="50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125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childTnLst>
                          </p:cTn>
                        </p:par>
                        <p:par>
                          <p:cTn id="29" fill="hold">
                            <p:stCondLst>
                              <p:cond delay="2250"/>
                            </p:stCondLst>
                            <p:childTnLst>
                              <p:par>
                                <p:cTn id="30" presetID="9" presetClass="emph" presetSubtype="0" nodeType="afterEffect">
                                  <p:stCondLst>
                                    <p:cond delay="250"/>
                                  </p:stCondLst>
                                  <p:childTnLst>
                                    <p:set>
                                      <p:cBhvr rctx="PPT">
                                        <p:cTn id="31" dur="indefinite"/>
                                        <p:tgtEl>
                                          <p:spTgt spid="38"/>
                                        </p:tgtEl>
                                        <p:attrNameLst>
                                          <p:attrName>style.opacity</p:attrName>
                                        </p:attrNameLst>
                                      </p:cBhvr>
                                      <p:to>
                                        <p:strVal val="0.5"/>
                                      </p:to>
                                    </p:set>
                                    <p:animEffect filter="image" prLst="opacity: 0.5">
                                      <p:cBhvr rctx="IE">
                                        <p:cTn id="32" dur="indefinite"/>
                                        <p:tgtEl>
                                          <p:spTgt spid="38"/>
                                        </p:tgtEl>
                                      </p:cBhvr>
                                    </p:animEffect>
                                  </p:childTnLst>
                                </p:cTn>
                              </p:par>
                              <p:par>
                                <p:cTn id="33" presetID="9" presetClass="emph" presetSubtype="0" nodeType="withEffect">
                                  <p:stCondLst>
                                    <p:cond delay="0"/>
                                  </p:stCondLst>
                                  <p:childTnLst>
                                    <p:set>
                                      <p:cBhvr rctx="PPT">
                                        <p:cTn id="34" dur="indefinite"/>
                                        <p:tgtEl>
                                          <p:spTgt spid="143"/>
                                        </p:tgtEl>
                                        <p:attrNameLst>
                                          <p:attrName>style.opacity</p:attrName>
                                        </p:attrNameLst>
                                      </p:cBhvr>
                                      <p:to>
                                        <p:strVal val="0.5"/>
                                      </p:to>
                                    </p:set>
                                    <p:animEffect filter="image" prLst="opacity: 0.5">
                                      <p:cBhvr rctx="IE">
                                        <p:cTn id="35" dur="indefinite"/>
                                        <p:tgtEl>
                                          <p:spTgt spid="143"/>
                                        </p:tgtEl>
                                      </p:cBhvr>
                                    </p:animEffect>
                                  </p:childTnLst>
                                </p:cTn>
                              </p:par>
                              <p:par>
                                <p:cTn id="36" presetID="10" presetClass="entr" presetSubtype="0" fill="hold" nodeType="withEffect">
                                  <p:stCondLst>
                                    <p:cond delay="2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left)">
                                      <p:cBhvr>
                                        <p:cTn id="50" dur="500"/>
                                        <p:tgtEl>
                                          <p:spTgt spid="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wipe(left)">
                                      <p:cBhvr>
                                        <p:cTn id="55" dur="500"/>
                                        <p:tgtEl>
                                          <p:spTgt spid="102"/>
                                        </p:tgtEl>
                                      </p:cBhvr>
                                    </p:animEffect>
                                  </p:childTnLst>
                                </p:cTn>
                              </p:par>
                              <p:par>
                                <p:cTn id="56" presetID="9" presetClass="emph" presetSubtype="0" nodeType="withEffect">
                                  <p:stCondLst>
                                    <p:cond delay="0"/>
                                  </p:stCondLst>
                                  <p:childTnLst>
                                    <p:set>
                                      <p:cBhvr rctx="PPT">
                                        <p:cTn id="57" dur="indefinite"/>
                                        <p:tgtEl>
                                          <p:spTgt spid="41"/>
                                        </p:tgtEl>
                                        <p:attrNameLst>
                                          <p:attrName>style.opacity</p:attrName>
                                        </p:attrNameLst>
                                      </p:cBhvr>
                                      <p:to>
                                        <p:strVal val="0.5"/>
                                      </p:to>
                                    </p:set>
                                    <p:animEffect filter="image" prLst="opacity: 0.5">
                                      <p:cBhvr rctx="IE">
                                        <p:cTn id="58" dur="indefinite"/>
                                        <p:tgtEl>
                                          <p:spTgt spid="41"/>
                                        </p:tgtEl>
                                      </p:cBhvr>
                                    </p:animEffect>
                                  </p:childTnLst>
                                </p:cTn>
                              </p:par>
                              <p:par>
                                <p:cTn id="59" presetID="9" presetClass="emph" presetSubtype="0" nodeType="withEffect">
                                  <p:stCondLst>
                                    <p:cond delay="0"/>
                                  </p:stCondLst>
                                  <p:childTnLst>
                                    <p:set>
                                      <p:cBhvr rctx="PPT">
                                        <p:cTn id="60" dur="indefinite"/>
                                        <p:tgtEl>
                                          <p:spTgt spid="5"/>
                                        </p:tgtEl>
                                        <p:attrNameLst>
                                          <p:attrName>style.opacity</p:attrName>
                                        </p:attrNameLst>
                                      </p:cBhvr>
                                      <p:to>
                                        <p:strVal val="0.5"/>
                                      </p:to>
                                    </p:set>
                                    <p:animEffect filter="image" prLst="opacity: 0.5">
                                      <p:cBhvr rctx="IE">
                                        <p:cTn id="61" dur="indefinite"/>
                                        <p:tgtEl>
                                          <p:spTgt spid="5"/>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par>
                                <p:cTn id="71" presetID="9" presetClass="emph" presetSubtype="0" nodeType="withEffect">
                                  <p:stCondLst>
                                    <p:cond delay="0"/>
                                  </p:stCondLst>
                                  <p:childTnLst>
                                    <p:set>
                                      <p:cBhvr rctx="PPT">
                                        <p:cTn id="72" dur="indefinite"/>
                                        <p:tgtEl>
                                          <p:spTgt spid="143"/>
                                        </p:tgtEl>
                                        <p:attrNameLst>
                                          <p:attrName>style.opacity</p:attrName>
                                        </p:attrNameLst>
                                      </p:cBhvr>
                                      <p:to>
                                        <p:strVal val="0"/>
                                      </p:to>
                                    </p:set>
                                    <p:animEffect filter="image" prLst="opacity: 0">
                                      <p:cBhvr rctx="IE">
                                        <p:cTn id="73" dur="indefinite"/>
                                        <p:tgtEl>
                                          <p:spTgt spid="143"/>
                                        </p:tgtEl>
                                      </p:cBhvr>
                                    </p:animEffect>
                                  </p:childTnLst>
                                </p:cTn>
                              </p:par>
                              <p:par>
                                <p:cTn id="74" presetID="9" presetClass="emph" presetSubtype="0" nodeType="withEffect">
                                  <p:stCondLst>
                                    <p:cond delay="0"/>
                                  </p:stCondLst>
                                  <p:childTnLst>
                                    <p:set>
                                      <p:cBhvr rctx="PPT">
                                        <p:cTn id="75" dur="indefinite"/>
                                        <p:tgtEl>
                                          <p:spTgt spid="3"/>
                                        </p:tgtEl>
                                        <p:attrNameLst>
                                          <p:attrName>style.opacity</p:attrName>
                                        </p:attrNameLst>
                                      </p:cBhvr>
                                      <p:to>
                                        <p:strVal val="0.5"/>
                                      </p:to>
                                    </p:set>
                                    <p:animEffect filter="image" prLst="opacity: 0.5">
                                      <p:cBhvr rctx="IE">
                                        <p:cTn id="76" dur="indefinite"/>
                                        <p:tgtEl>
                                          <p:spTgt spid="3"/>
                                        </p:tgtEl>
                                      </p:cBhvr>
                                    </p:animEffect>
                                  </p:childTnLst>
                                </p:cTn>
                              </p:par>
                              <p:par>
                                <p:cTn id="77" presetID="9" presetClass="emph" presetSubtype="0" grpId="1" nodeType="withEffect">
                                  <p:stCondLst>
                                    <p:cond delay="0"/>
                                  </p:stCondLst>
                                  <p:childTnLst>
                                    <p:set>
                                      <p:cBhvr rctx="PPT">
                                        <p:cTn id="78" dur="indefinite"/>
                                        <p:tgtEl>
                                          <p:spTgt spid="102"/>
                                        </p:tgtEl>
                                        <p:attrNameLst>
                                          <p:attrName>style.opacity</p:attrName>
                                        </p:attrNameLst>
                                      </p:cBhvr>
                                      <p:to>
                                        <p:strVal val="0.5"/>
                                      </p:to>
                                    </p:set>
                                    <p:animEffect filter="image" prLst="opacity: 0.5">
                                      <p:cBhvr rctx="IE">
                                        <p:cTn id="79" dur="indefinite"/>
                                        <p:tgtEl>
                                          <p:spTgt spid="102"/>
                                        </p:tgtEl>
                                      </p:cBhvr>
                                    </p:animEffect>
                                  </p:childTnLst>
                                </p:cTn>
                              </p:par>
                            </p:childTnLst>
                          </p:cTn>
                        </p:par>
                        <p:par>
                          <p:cTn id="80" fill="hold">
                            <p:stCondLst>
                              <p:cond delay="500"/>
                            </p:stCondLst>
                            <p:childTnLst>
                              <p:par>
                                <p:cTn id="81" presetID="22" presetClass="entr" presetSubtype="2"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wipe(right)">
                                      <p:cBhvr>
                                        <p:cTn id="83" dur="500"/>
                                        <p:tgtEl>
                                          <p:spTgt spid="10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grpId="0" nodeType="click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wipe(right)">
                                      <p:cBhvr>
                                        <p:cTn id="88" dur="500"/>
                                        <p:tgtEl>
                                          <p:spTgt spid="120"/>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168"/>
                                        </p:tgtEl>
                                        <p:attrNameLst>
                                          <p:attrName>style.visibility</p:attrName>
                                        </p:attrNameLst>
                                      </p:cBhvr>
                                      <p:to>
                                        <p:strVal val="visible"/>
                                      </p:to>
                                    </p:set>
                                    <p:animEffect transition="in" filter="fade">
                                      <p:cBhvr>
                                        <p:cTn id="92" dur="500"/>
                                        <p:tgtEl>
                                          <p:spTgt spid="168"/>
                                        </p:tgtEl>
                                      </p:cBhvr>
                                    </p:animEffect>
                                  </p:childTnLst>
                                </p:cTn>
                              </p:par>
                              <p:par>
                                <p:cTn id="93" presetID="9" presetClass="emph" presetSubtype="0" nodeType="withEffect">
                                  <p:stCondLst>
                                    <p:cond delay="0"/>
                                  </p:stCondLst>
                                  <p:childTnLst>
                                    <p:set>
                                      <p:cBhvr rctx="PPT">
                                        <p:cTn id="94" dur="indefinite"/>
                                        <p:tgtEl>
                                          <p:spTgt spid="46"/>
                                        </p:tgtEl>
                                        <p:attrNameLst>
                                          <p:attrName>style.opacity</p:attrName>
                                        </p:attrNameLst>
                                      </p:cBhvr>
                                      <p:to>
                                        <p:strVal val="0.5"/>
                                      </p:to>
                                    </p:set>
                                    <p:animEffect filter="image" prLst="opacity: 0.5">
                                      <p:cBhvr rctx="IE">
                                        <p:cTn id="95" dur="indefinite"/>
                                        <p:tgtEl>
                                          <p:spTgt spid="46"/>
                                        </p:tgtEl>
                                      </p:cBhvr>
                                    </p:animEffect>
                                  </p:childTnLst>
                                </p:cTn>
                              </p:par>
                              <p:par>
                                <p:cTn id="96" presetID="9" presetClass="emph" presetSubtype="0" grpId="1" nodeType="withEffect">
                                  <p:stCondLst>
                                    <p:cond delay="0"/>
                                  </p:stCondLst>
                                  <p:childTnLst>
                                    <p:set>
                                      <p:cBhvr rctx="PPT">
                                        <p:cTn id="97" dur="indefinite"/>
                                        <p:tgtEl>
                                          <p:spTgt spid="103"/>
                                        </p:tgtEl>
                                        <p:attrNameLst>
                                          <p:attrName>style.opacity</p:attrName>
                                        </p:attrNameLst>
                                      </p:cBhvr>
                                      <p:to>
                                        <p:strVal val="0.5"/>
                                      </p:to>
                                    </p:set>
                                    <p:animEffect filter="image" prLst="opacity: 0.5">
                                      <p:cBhvr rctx="IE">
                                        <p:cTn id="98" dur="indefinite"/>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2" grpId="0" animBg="1"/>
      <p:bldP spid="102" grpId="1" animBg="1"/>
      <p:bldP spid="103" grpId="0" animBg="1"/>
      <p:bldP spid="103" grpId="1" animBg="1"/>
      <p:bldP spid="120" grpId="0" animBg="1"/>
      <p:bldP spid="1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1340" y="1686514"/>
            <a:ext cx="10725150" cy="2909888"/>
          </a:xfrm>
        </p:spPr>
        <p:txBody>
          <a:bodyPr/>
          <a:lstStyle/>
          <a:p>
            <a:r>
              <a:rPr lang="en-US" b="1" dirty="0">
                <a:latin typeface="Segoe UI" panose="020B0502040204020203" pitchFamily="34" charset="0"/>
                <a:cs typeface="Segoe UI" panose="020B0502040204020203" pitchFamily="34" charset="0"/>
              </a:rPr>
              <a:t>FUTURE</a:t>
            </a:r>
            <a:r>
              <a:rPr lang="en-US" dirty="0">
                <a:latin typeface="Segoe UI" panose="020B0502040204020203" pitchFamily="34" charset="0"/>
                <a:cs typeface="Segoe UI" panose="020B0502040204020203" pitchFamily="34" charset="0"/>
              </a:rPr>
              <a:t>: IN-MEMORY OLTP</a:t>
            </a:r>
          </a:p>
        </p:txBody>
      </p:sp>
      <p:sp>
        <p:nvSpPr>
          <p:cNvPr id="4" name="Footer Placeholder 3"/>
          <p:cNvSpPr>
            <a:spLocks noGrp="1"/>
          </p:cNvSpPr>
          <p:nvPr>
            <p:ph type="ftr" sz="quarter" idx="4294967295"/>
          </p:nvPr>
        </p:nvSpPr>
        <p:spPr/>
        <p:txBody>
          <a:bodyPr/>
          <a:lstStyle/>
          <a:p>
            <a:pPr algn="ctr" defTabSz="932597">
              <a:defRPr/>
            </a:pPr>
            <a:endParaRPr lang="en-US" sz="1224" dirty="0">
              <a:solidFill>
                <a:prstClr val="black">
                  <a:tint val="75000"/>
                </a:prstClr>
              </a:solidFill>
              <a:latin typeface="Calibri" panose="020F0502020204030204"/>
            </a:endParaRPr>
          </a:p>
        </p:txBody>
      </p:sp>
    </p:spTree>
    <p:extLst>
      <p:ext uri="{BB962C8B-B14F-4D97-AF65-F5344CB8AC3E}">
        <p14:creationId xmlns:p14="http://schemas.microsoft.com/office/powerpoint/2010/main" val="3019906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p:cNvGraphicFramePr>
            <a:graphicFrameLocks/>
          </p:cNvGraphicFramePr>
          <p:nvPr>
            <p:extLst/>
          </p:nvPr>
        </p:nvGraphicFramePr>
        <p:xfrm>
          <a:off x="639691" y="1176925"/>
          <a:ext cx="6015736" cy="503293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sz="4080" dirty="0"/>
              <a:t>Hardware Trends</a:t>
            </a:r>
          </a:p>
        </p:txBody>
      </p:sp>
      <p:sp>
        <p:nvSpPr>
          <p:cNvPr id="4" name="Rounded Rectangle 3"/>
          <p:cNvSpPr/>
          <p:nvPr/>
        </p:nvSpPr>
        <p:spPr bwMode="auto">
          <a:xfrm>
            <a:off x="9326034" y="1244110"/>
            <a:ext cx="1362088" cy="1864678"/>
          </a:xfrm>
          <a:prstGeom prst="roundRect">
            <a:avLst/>
          </a:prstGeom>
          <a:solidFill>
            <a:schemeClr val="accent1"/>
          </a:solidFill>
          <a:ln w="9525" algn="ctr">
            <a:noFill/>
            <a:miter lim="800000"/>
            <a:headEnd/>
            <a:tailEnd/>
          </a:ln>
          <a:effectLst>
            <a:outerShdw blurRad="50800" dist="38100" dir="2700000" algn="tl" rotWithShape="0">
              <a:prstClr val="black">
                <a:alpha val="40000"/>
              </a:prstClr>
            </a:outerShdw>
          </a:effectLst>
        </p:spPr>
        <p:txBody>
          <a:bodyPr wrap="square" lIns="0" rIns="0" rtlCol="0" anchor="ctr">
            <a:normAutofit/>
          </a:bodyPr>
          <a:lstStyle/>
          <a:p>
            <a:pPr algn="ctr" defTabSz="932384"/>
            <a:r>
              <a:rPr lang="en-US" sz="1938" dirty="0">
                <a:solidFill>
                  <a:srgbClr val="FFFFFF"/>
                </a:solidFill>
                <a:latin typeface="Tekton Pro" pitchFamily="34" charset="0"/>
              </a:rPr>
              <a:t>New CPU won’t run a short transaction much faster</a:t>
            </a:r>
          </a:p>
        </p:txBody>
      </p:sp>
      <p:graphicFrame>
        <p:nvGraphicFramePr>
          <p:cNvPr id="13" name="Chart 12"/>
          <p:cNvGraphicFramePr>
            <a:graphicFrameLocks/>
          </p:cNvGraphicFramePr>
          <p:nvPr/>
        </p:nvGraphicFramePr>
        <p:xfrm>
          <a:off x="6738572" y="4198395"/>
          <a:ext cx="4690209" cy="2315498"/>
        </p:xfrm>
        <a:graphic>
          <a:graphicData uri="http://schemas.openxmlformats.org/drawingml/2006/chart">
            <c:chart xmlns:c="http://schemas.openxmlformats.org/drawingml/2006/chart" xmlns:r="http://schemas.openxmlformats.org/officeDocument/2006/relationships" r:id="rId4"/>
          </a:graphicData>
        </a:graphic>
      </p:graphicFrame>
      <p:sp>
        <p:nvSpPr>
          <p:cNvPr id="10" name="Rounded Rectangular Callout 9"/>
          <p:cNvSpPr/>
          <p:nvPr/>
        </p:nvSpPr>
        <p:spPr>
          <a:xfrm>
            <a:off x="6747612" y="1244111"/>
            <a:ext cx="2486238" cy="724395"/>
          </a:xfrm>
          <a:prstGeom prst="wedgeRoundRectCallout">
            <a:avLst>
              <a:gd name="adj1" fmla="val -74239"/>
              <a:gd name="adj2" fmla="val 26340"/>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071"/>
            <a:r>
              <a:rPr lang="en-US" sz="1428" b="1" dirty="0">
                <a:solidFill>
                  <a:prstClr val="white"/>
                </a:solidFill>
                <a:latin typeface="Segoe UI Light" pitchFamily="34" charset="0"/>
              </a:rPr>
              <a:t>Moore’s Law on total CPU processing power holds but in parallel processing…</a:t>
            </a:r>
          </a:p>
        </p:txBody>
      </p:sp>
      <p:sp>
        <p:nvSpPr>
          <p:cNvPr id="11" name="Rounded Rectangular Callout 10"/>
          <p:cNvSpPr/>
          <p:nvPr/>
        </p:nvSpPr>
        <p:spPr>
          <a:xfrm>
            <a:off x="6762103" y="2176451"/>
            <a:ext cx="2486236" cy="553391"/>
          </a:xfrm>
          <a:prstGeom prst="wedgeRoundRectCallout">
            <a:avLst>
              <a:gd name="adj1" fmla="val -72656"/>
              <a:gd name="adj2" fmla="val 176608"/>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071"/>
            <a:r>
              <a:rPr lang="en-US" sz="1428" b="1" dirty="0">
                <a:solidFill>
                  <a:prstClr val="white"/>
                </a:solidFill>
                <a:latin typeface="Segoe UI Light" pitchFamily="34" charset="0"/>
              </a:rPr>
              <a:t>CPU clock rate stalled…</a:t>
            </a:r>
          </a:p>
        </p:txBody>
      </p:sp>
      <p:sp>
        <p:nvSpPr>
          <p:cNvPr id="8" name="Rounded Rectangular Callout 7"/>
          <p:cNvSpPr/>
          <p:nvPr/>
        </p:nvSpPr>
        <p:spPr>
          <a:xfrm>
            <a:off x="6762103" y="3108789"/>
            <a:ext cx="2486236" cy="553391"/>
          </a:xfrm>
          <a:prstGeom prst="wedgeRoundRectCallout">
            <a:avLst>
              <a:gd name="adj1" fmla="val -71190"/>
              <a:gd name="adj2" fmla="val 163892"/>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071"/>
            <a:r>
              <a:rPr lang="en-US" sz="1428" b="1" dirty="0">
                <a:solidFill>
                  <a:prstClr val="white"/>
                </a:solidFill>
                <a:latin typeface="Segoe UI Light" pitchFamily="34" charset="0"/>
              </a:rPr>
              <a:t>Because processors would melt…</a:t>
            </a:r>
          </a:p>
        </p:txBody>
      </p:sp>
      <p:sp>
        <p:nvSpPr>
          <p:cNvPr id="15" name="Rounded Rectangular Callout 14"/>
          <p:cNvSpPr/>
          <p:nvPr/>
        </p:nvSpPr>
        <p:spPr>
          <a:xfrm>
            <a:off x="9403730" y="3186485"/>
            <a:ext cx="1284393" cy="947936"/>
          </a:xfrm>
          <a:prstGeom prst="wedgeRoundRectCallout">
            <a:avLst>
              <a:gd name="adj1" fmla="val -23893"/>
              <a:gd name="adj2" fmla="val 74379"/>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071"/>
            <a:r>
              <a:rPr lang="en-US" sz="1428" b="1" dirty="0">
                <a:solidFill>
                  <a:prstClr val="white"/>
                </a:solidFill>
                <a:latin typeface="Segoe UI Light" pitchFamily="34" charset="0"/>
              </a:rPr>
              <a:t>Meanwhile RAM cost continues to drop</a:t>
            </a:r>
          </a:p>
        </p:txBody>
      </p:sp>
    </p:spTree>
    <p:extLst>
      <p:ext uri="{BB962C8B-B14F-4D97-AF65-F5344CB8AC3E}">
        <p14:creationId xmlns:p14="http://schemas.microsoft.com/office/powerpoint/2010/main" val="35582765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551591" y="2456450"/>
            <a:ext cx="2610919" cy="65726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SQL Server Integration</a:t>
            </a:r>
            <a:endParaRPr lang="en-US" sz="19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10" name="Rectangle 9"/>
          <p:cNvSpPr/>
          <p:nvPr/>
        </p:nvSpPr>
        <p:spPr>
          <a:xfrm>
            <a:off x="9551591" y="3133534"/>
            <a:ext cx="2610919" cy="162191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t"/>
          <a:lstStyle/>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Same manageability, administration &amp; development experience</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Integrated queries &amp; transactions</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Integrated HA and backup/restore</a:t>
            </a:r>
            <a:endParaRPr lang="en-US" sz="1398" dirty="0">
              <a:solidFill>
                <a:schemeClr val="tx1"/>
              </a:solidFill>
              <a:latin typeface="Segoe UI Light" panose="020B0502040204020203" pitchFamily="34" charset="0"/>
              <a:cs typeface="Segoe UI Light" panose="020B0502040204020203" pitchFamily="34" charset="0"/>
            </a:endParaRPr>
          </a:p>
        </p:txBody>
      </p:sp>
      <p:sp>
        <p:nvSpPr>
          <p:cNvPr id="11" name="Rectangle 10"/>
          <p:cNvSpPr/>
          <p:nvPr/>
        </p:nvSpPr>
        <p:spPr>
          <a:xfrm>
            <a:off x="892734" y="2454447"/>
            <a:ext cx="2610919" cy="65726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Main-Memory Optimized</a:t>
            </a:r>
            <a:endParaRPr lang="en-US" sz="19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12" name="Rectangle 11"/>
          <p:cNvSpPr/>
          <p:nvPr/>
        </p:nvSpPr>
        <p:spPr>
          <a:xfrm>
            <a:off x="892734" y="3133539"/>
            <a:ext cx="2610919" cy="1621915"/>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t"/>
          <a:lstStyle/>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Optimized for in-memory data</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Indexes (hash and range) exist only in memory</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No buffer pool, B-trees</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Stream-based storage</a:t>
            </a:r>
            <a:endParaRPr lang="en-US" sz="1398" dirty="0">
              <a:solidFill>
                <a:schemeClr val="tx1"/>
              </a:solidFill>
              <a:latin typeface="Segoe UI Light" panose="020B0502040204020203" pitchFamily="34" charset="0"/>
              <a:cs typeface="Segoe UI Light" panose="020B0502040204020203" pitchFamily="34" charset="0"/>
            </a:endParaRPr>
          </a:p>
        </p:txBody>
      </p:sp>
      <p:sp>
        <p:nvSpPr>
          <p:cNvPr id="15" name="Rectangle 14"/>
          <p:cNvSpPr/>
          <p:nvPr/>
        </p:nvSpPr>
        <p:spPr>
          <a:xfrm>
            <a:off x="3805436" y="2454656"/>
            <a:ext cx="2610919" cy="65726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T-SQL Compiled to Machine Code</a:t>
            </a:r>
            <a:endParaRPr lang="en-US" sz="19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16" name="Rectangle 15"/>
          <p:cNvSpPr/>
          <p:nvPr/>
        </p:nvSpPr>
        <p:spPr>
          <a:xfrm>
            <a:off x="3795041" y="3133534"/>
            <a:ext cx="2610919" cy="162191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t"/>
          <a:lstStyle/>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T-SQL compiled to machine code via C code generator</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Invoking a procedure is just a DLL entry-point</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Aggressive optimizations @ compile-time</a:t>
            </a:r>
            <a:endParaRPr lang="en-US" sz="1398" dirty="0">
              <a:solidFill>
                <a:schemeClr val="tx1"/>
              </a:solidFill>
              <a:latin typeface="Segoe UI Light" panose="020B0502040204020203" pitchFamily="34" charset="0"/>
              <a:cs typeface="Segoe UI Light" panose="020B0502040204020203" pitchFamily="34" charset="0"/>
            </a:endParaRPr>
          </a:p>
        </p:txBody>
      </p:sp>
      <p:sp>
        <p:nvSpPr>
          <p:cNvPr id="17" name="Rectangle 16"/>
          <p:cNvSpPr/>
          <p:nvPr/>
        </p:nvSpPr>
        <p:spPr>
          <a:xfrm>
            <a:off x="892734" y="5471189"/>
            <a:ext cx="2610919" cy="69712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598" b="1" dirty="0">
                <a:solidFill>
                  <a:schemeClr val="tx1"/>
                </a:solidFill>
                <a:latin typeface="Segoe UI Light" panose="020B0502040204020203" pitchFamily="34" charset="0"/>
                <a:cs typeface="Segoe UI Light" panose="020B0502040204020203" pitchFamily="34" charset="0"/>
              </a:rPr>
              <a:t>Steadily declining memory price, NVRAM</a:t>
            </a:r>
            <a:endParaRPr lang="en-US" sz="1598" dirty="0">
              <a:solidFill>
                <a:schemeClr val="tx1"/>
              </a:solidFill>
              <a:latin typeface="Segoe UI Light" panose="020B0502040204020203" pitchFamily="34" charset="0"/>
              <a:cs typeface="Segoe UI Light" panose="020B0502040204020203" pitchFamily="34" charset="0"/>
            </a:endParaRPr>
          </a:p>
        </p:txBody>
      </p:sp>
      <p:sp>
        <p:nvSpPr>
          <p:cNvPr id="18" name="Rectangle 17"/>
          <p:cNvSpPr/>
          <p:nvPr/>
        </p:nvSpPr>
        <p:spPr>
          <a:xfrm>
            <a:off x="6682213" y="5470595"/>
            <a:ext cx="2610919" cy="69712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598" b="1" dirty="0">
                <a:solidFill>
                  <a:schemeClr val="tx1"/>
                </a:solidFill>
                <a:latin typeface="Segoe UI Light" panose="020B0502040204020203" pitchFamily="34" charset="0"/>
                <a:cs typeface="Segoe UI Light" panose="020B0502040204020203" pitchFamily="34" charset="0"/>
              </a:rPr>
              <a:t>Many-core processors</a:t>
            </a:r>
            <a:endParaRPr lang="en-US" sz="1598" dirty="0">
              <a:solidFill>
                <a:schemeClr val="tx1"/>
              </a:solidFill>
              <a:latin typeface="Segoe UI Light" panose="020B0502040204020203" pitchFamily="34" charset="0"/>
              <a:cs typeface="Segoe UI Light" panose="020B0502040204020203" pitchFamily="34" charset="0"/>
            </a:endParaRPr>
          </a:p>
        </p:txBody>
      </p:sp>
      <p:sp>
        <p:nvSpPr>
          <p:cNvPr id="19" name="Rectangle 18"/>
          <p:cNvSpPr/>
          <p:nvPr/>
        </p:nvSpPr>
        <p:spPr>
          <a:xfrm>
            <a:off x="3783814" y="5471189"/>
            <a:ext cx="2610919" cy="69712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598" b="1" dirty="0">
                <a:solidFill>
                  <a:schemeClr val="tx1"/>
                </a:solidFill>
                <a:latin typeface="Segoe UI Light" panose="020B0502040204020203" pitchFamily="34" charset="0"/>
                <a:cs typeface="Segoe UI Light" panose="020B0502040204020203" pitchFamily="34" charset="0"/>
              </a:rPr>
              <a:t>Stalling CPU clock rate</a:t>
            </a:r>
            <a:endParaRPr lang="en-US" sz="1598" dirty="0">
              <a:solidFill>
                <a:schemeClr val="tx1"/>
              </a:solidFill>
              <a:latin typeface="Segoe UI Light" panose="020B0502040204020203" pitchFamily="34" charset="0"/>
              <a:cs typeface="Segoe UI Light" panose="020B0502040204020203" pitchFamily="34" charset="0"/>
            </a:endParaRPr>
          </a:p>
        </p:txBody>
      </p:sp>
      <p:sp>
        <p:nvSpPr>
          <p:cNvPr id="22" name="Rectangle 21"/>
          <p:cNvSpPr/>
          <p:nvPr/>
        </p:nvSpPr>
        <p:spPr>
          <a:xfrm>
            <a:off x="9551591" y="5471189"/>
            <a:ext cx="2610919" cy="69712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598" b="1" dirty="0">
                <a:solidFill>
                  <a:schemeClr val="tx1"/>
                </a:solidFill>
                <a:latin typeface="Segoe UI Light" panose="020B0502040204020203" pitchFamily="34" charset="0"/>
                <a:cs typeface="Segoe UI Light" panose="020B0502040204020203" pitchFamily="34" charset="0"/>
              </a:rPr>
              <a:t>TCO</a:t>
            </a:r>
            <a:endParaRPr lang="en-US" sz="1598" dirty="0">
              <a:solidFill>
                <a:schemeClr val="tx1"/>
              </a:solidFill>
              <a:latin typeface="Segoe UI Light" panose="020B0502040204020203" pitchFamily="34" charset="0"/>
              <a:cs typeface="Segoe UI Light" panose="020B0502040204020203" pitchFamily="34" charset="0"/>
            </a:endParaRPr>
          </a:p>
        </p:txBody>
      </p:sp>
      <p:sp>
        <p:nvSpPr>
          <p:cNvPr id="26" name="TextBox 25"/>
          <p:cNvSpPr txBox="1"/>
          <p:nvPr/>
        </p:nvSpPr>
        <p:spPr>
          <a:xfrm>
            <a:off x="892736" y="5017394"/>
            <a:ext cx="8393078" cy="470782"/>
          </a:xfrm>
          <a:prstGeom prst="rect">
            <a:avLst/>
          </a:prstGeom>
          <a:noFill/>
          <a:ln>
            <a:solidFill>
              <a:schemeClr val="accent1"/>
            </a:solidFill>
          </a:ln>
          <a:effectLst/>
        </p:spPr>
        <p:txBody>
          <a:bodyPr wrap="square" lIns="124323" tIns="62161" rIns="124323" bIns="62161" rtlCol="0">
            <a:spAutoFit/>
          </a:bodyPr>
          <a:lstStyle/>
          <a:p>
            <a:pPr algn="ctr" defTabSz="621554"/>
            <a:r>
              <a:rPr lang="en-US" sz="2200" b="1" dirty="0">
                <a:solidFill>
                  <a:schemeClr val="accent1">
                    <a:lumMod val="75000"/>
                  </a:schemeClr>
                </a:solidFill>
                <a:latin typeface="Segoe UI Light" panose="020B0502040204020203" pitchFamily="34" charset="0"/>
                <a:cs typeface="Segoe UI Light" panose="020B0502040204020203" pitchFamily="34" charset="0"/>
              </a:rPr>
              <a:t>Hardware trends</a:t>
            </a:r>
            <a:endParaRPr lang="en-US" sz="22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27" name="TextBox 26"/>
          <p:cNvSpPr txBox="1"/>
          <p:nvPr/>
        </p:nvSpPr>
        <p:spPr>
          <a:xfrm>
            <a:off x="9551596" y="5010334"/>
            <a:ext cx="2610920" cy="470782"/>
          </a:xfrm>
          <a:prstGeom prst="rect">
            <a:avLst/>
          </a:prstGeom>
          <a:noFill/>
          <a:ln>
            <a:solidFill>
              <a:schemeClr val="accent1"/>
            </a:solidFill>
          </a:ln>
          <a:effectLst/>
        </p:spPr>
        <p:txBody>
          <a:bodyPr wrap="square" lIns="124323" tIns="62161" rIns="124323" bIns="62161" rtlCol="0">
            <a:spAutoFit/>
          </a:bodyPr>
          <a:lstStyle/>
          <a:p>
            <a:pPr algn="ctr" defTabSz="621554"/>
            <a:r>
              <a:rPr lang="en-US" sz="2200" b="1" dirty="0">
                <a:solidFill>
                  <a:schemeClr val="accent1">
                    <a:lumMod val="75000"/>
                  </a:schemeClr>
                </a:solidFill>
                <a:latin typeface="Segoe UI Light" panose="020B0502040204020203" pitchFamily="34" charset="0"/>
                <a:cs typeface="Segoe UI Light" panose="020B0502040204020203" pitchFamily="34" charset="0"/>
              </a:rPr>
              <a:t>Business</a:t>
            </a:r>
            <a:endParaRPr lang="en-US" sz="22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2" name="Title 31"/>
          <p:cNvSpPr>
            <a:spLocks noGrp="1"/>
          </p:cNvSpPr>
          <p:nvPr>
            <p:ph type="title"/>
          </p:nvPr>
        </p:nvSpPr>
        <p:spPr>
          <a:xfrm>
            <a:off x="271945" y="153209"/>
            <a:ext cx="11886192" cy="917444"/>
          </a:xfrm>
          <a:prstGeom prst="rect">
            <a:avLst/>
          </a:prstGeom>
        </p:spPr>
        <p:txBody>
          <a:bodyPr/>
          <a:lstStyle/>
          <a:p>
            <a:r>
              <a:rPr lang="en-US" sz="3798" dirty="0">
                <a:latin typeface="Segoe UI Light" panose="020B0502040204020203" pitchFamily="34" charset="0"/>
                <a:cs typeface="Segoe UI Light" panose="020B0502040204020203" pitchFamily="34" charset="0"/>
              </a:rPr>
              <a:t> In-Memory OLTP – Architectural Pillars</a:t>
            </a:r>
          </a:p>
        </p:txBody>
      </p:sp>
      <p:sp>
        <p:nvSpPr>
          <p:cNvPr id="21" name="Rectangle 20"/>
          <p:cNvSpPr/>
          <p:nvPr/>
        </p:nvSpPr>
        <p:spPr>
          <a:xfrm>
            <a:off x="9547217" y="1366856"/>
            <a:ext cx="2610919" cy="657269"/>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Hybrid engine and integrated experience</a:t>
            </a:r>
          </a:p>
        </p:txBody>
      </p:sp>
      <p:sp>
        <p:nvSpPr>
          <p:cNvPr id="23" name="Rectangle 22"/>
          <p:cNvSpPr/>
          <p:nvPr/>
        </p:nvSpPr>
        <p:spPr>
          <a:xfrm>
            <a:off x="899887" y="1366856"/>
            <a:ext cx="2610919" cy="657269"/>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High performance data operations</a:t>
            </a:r>
          </a:p>
        </p:txBody>
      </p:sp>
      <p:sp>
        <p:nvSpPr>
          <p:cNvPr id="25" name="Rectangle 24"/>
          <p:cNvSpPr/>
          <p:nvPr/>
        </p:nvSpPr>
        <p:spPr>
          <a:xfrm>
            <a:off x="3783814" y="1366856"/>
            <a:ext cx="2610919" cy="657269"/>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Efficient business-logic processing</a:t>
            </a:r>
          </a:p>
        </p:txBody>
      </p:sp>
      <p:sp>
        <p:nvSpPr>
          <p:cNvPr id="28" name="Rectangle 27"/>
          <p:cNvSpPr/>
          <p:nvPr/>
        </p:nvSpPr>
        <p:spPr>
          <a:xfrm>
            <a:off x="207819" y="1213174"/>
            <a:ext cx="397438" cy="1033400"/>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lIns="124323" tIns="62161" rIns="124323" bIns="62161" rtlCol="0" anchor="ctr"/>
          <a:lstStyle/>
          <a:p>
            <a:pPr algn="ctr" defTabSz="621554"/>
            <a:r>
              <a:rPr lang="en-US" sz="1398" b="1" dirty="0">
                <a:solidFill>
                  <a:schemeClr val="accent1">
                    <a:lumMod val="75000"/>
                  </a:schemeClr>
                </a:solidFill>
                <a:latin typeface="Segoe UI Light" panose="020B0502040204020203" pitchFamily="34" charset="0"/>
                <a:cs typeface="Segoe UI Light" panose="020B0502040204020203" pitchFamily="34" charset="0"/>
              </a:rPr>
              <a:t>Customer Benefits</a:t>
            </a:r>
            <a:endParaRPr lang="en-US" sz="1398"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0" name="Rectangle 29"/>
          <p:cNvSpPr/>
          <p:nvPr/>
        </p:nvSpPr>
        <p:spPr>
          <a:xfrm>
            <a:off x="213229" y="2456440"/>
            <a:ext cx="392027" cy="2299008"/>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lIns="124323" tIns="62161" rIns="124323" bIns="62161" rtlCol="0" anchor="ctr"/>
          <a:lstStyle/>
          <a:p>
            <a:pPr algn="ctr" defTabSz="621554"/>
            <a:r>
              <a:rPr lang="en-US" sz="1498" b="1" dirty="0">
                <a:solidFill>
                  <a:schemeClr val="accent1">
                    <a:lumMod val="75000"/>
                  </a:schemeClr>
                </a:solidFill>
                <a:latin typeface="Segoe UI Light" panose="020B0502040204020203" pitchFamily="34" charset="0"/>
                <a:cs typeface="Segoe UI Light" panose="020B0502040204020203" pitchFamily="34" charset="0"/>
              </a:rPr>
              <a:t>Architectural Pillars</a:t>
            </a:r>
            <a:endParaRPr lang="en-US" sz="1498"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3" name="Rectangle 32"/>
          <p:cNvSpPr/>
          <p:nvPr/>
        </p:nvSpPr>
        <p:spPr>
          <a:xfrm>
            <a:off x="218632" y="5017395"/>
            <a:ext cx="386624" cy="1150330"/>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vert270" lIns="124323" tIns="62161" rIns="124323" bIns="62161" rtlCol="0" anchor="ctr"/>
          <a:lstStyle/>
          <a:p>
            <a:pPr algn="ctr" defTabSz="621554"/>
            <a:r>
              <a:rPr lang="en-US" sz="1498" b="1" dirty="0">
                <a:solidFill>
                  <a:schemeClr val="accent1">
                    <a:lumMod val="75000"/>
                  </a:schemeClr>
                </a:solidFill>
                <a:latin typeface="Segoe UI Light" panose="020B0502040204020203" pitchFamily="34" charset="0"/>
                <a:cs typeface="Segoe UI Light" panose="020B0502040204020203" pitchFamily="34" charset="0"/>
              </a:rPr>
              <a:t>Drivers</a:t>
            </a:r>
            <a:endParaRPr lang="en-US" sz="1498"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29" name="Rectangle 28"/>
          <p:cNvSpPr/>
          <p:nvPr/>
        </p:nvSpPr>
        <p:spPr>
          <a:xfrm>
            <a:off x="6674894" y="2454656"/>
            <a:ext cx="2610919" cy="65726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High Concurrency</a:t>
            </a:r>
            <a:endParaRPr lang="en-US" sz="1900" dirty="0">
              <a:solidFill>
                <a:schemeClr val="accent1">
                  <a:lumMod val="75000"/>
                </a:schemeClr>
              </a:solidFill>
              <a:latin typeface="Segoe UI Light" panose="020B0502040204020203" pitchFamily="34" charset="0"/>
              <a:cs typeface="Segoe UI Light" panose="020B0502040204020203" pitchFamily="34" charset="0"/>
            </a:endParaRPr>
          </a:p>
        </p:txBody>
      </p:sp>
      <p:sp>
        <p:nvSpPr>
          <p:cNvPr id="31" name="Rectangle 30"/>
          <p:cNvSpPr/>
          <p:nvPr/>
        </p:nvSpPr>
        <p:spPr>
          <a:xfrm>
            <a:off x="6674894" y="3133540"/>
            <a:ext cx="2610919" cy="1621919"/>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24323" tIns="62161" rIns="124323" bIns="62161" rtlCol="0" anchor="t"/>
          <a:lstStyle/>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Multi-version optimistic concurrency control with full ACID support</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Core engine uses lock-free algorithms</a:t>
            </a:r>
            <a:endParaRPr lang="en-US" sz="1398" dirty="0">
              <a:solidFill>
                <a:schemeClr val="tx1"/>
              </a:solidFill>
              <a:latin typeface="Segoe UI Light" panose="020B0502040204020203" pitchFamily="34" charset="0"/>
              <a:cs typeface="Segoe UI Light" panose="020B0502040204020203" pitchFamily="34" charset="0"/>
            </a:endParaRPr>
          </a:p>
          <a:p>
            <a:pPr marL="233083" indent="-233083" defTabSz="621554">
              <a:buFont typeface="Arial" pitchFamily="34" charset="0"/>
              <a:buChar char="•"/>
            </a:pPr>
            <a:r>
              <a:rPr lang="en-US" sz="1398" b="1" dirty="0">
                <a:solidFill>
                  <a:schemeClr val="tx1"/>
                </a:solidFill>
                <a:latin typeface="Segoe UI Light" panose="020B0502040204020203" pitchFamily="34" charset="0"/>
                <a:cs typeface="Segoe UI Light" panose="020B0502040204020203" pitchFamily="34" charset="0"/>
              </a:rPr>
              <a:t>No lock manager, latches or spinlocks</a:t>
            </a:r>
            <a:endParaRPr lang="en-US" sz="1398" dirty="0">
              <a:solidFill>
                <a:schemeClr val="tx1"/>
              </a:solidFill>
              <a:latin typeface="Segoe UI Light" panose="020B0502040204020203" pitchFamily="34" charset="0"/>
              <a:cs typeface="Segoe UI Light" panose="020B0502040204020203" pitchFamily="34" charset="0"/>
            </a:endParaRPr>
          </a:p>
        </p:txBody>
      </p:sp>
      <p:sp>
        <p:nvSpPr>
          <p:cNvPr id="34" name="Rectangle 33"/>
          <p:cNvSpPr/>
          <p:nvPr/>
        </p:nvSpPr>
        <p:spPr>
          <a:xfrm>
            <a:off x="6674894" y="1366856"/>
            <a:ext cx="2610919" cy="657269"/>
          </a:xfrm>
          <a:prstGeom prst="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lIns="124323" tIns="62161" rIns="124323" bIns="62161" rtlCol="0" anchor="ctr"/>
          <a:lstStyle/>
          <a:p>
            <a:pPr algn="ctr" defTabSz="621554"/>
            <a:r>
              <a:rPr lang="en-US" sz="1900" b="1" dirty="0">
                <a:solidFill>
                  <a:schemeClr val="accent1">
                    <a:lumMod val="75000"/>
                  </a:schemeClr>
                </a:solidFill>
                <a:latin typeface="Segoe UI Light" panose="020B0502040204020203" pitchFamily="34" charset="0"/>
                <a:cs typeface="Segoe UI Light" panose="020B0502040204020203" pitchFamily="34" charset="0"/>
              </a:rPr>
              <a:t>Frictionless scale-up</a:t>
            </a:r>
          </a:p>
        </p:txBody>
      </p:sp>
    </p:spTree>
    <p:extLst>
      <p:ext uri="{BB962C8B-B14F-4D97-AF65-F5344CB8AC3E}">
        <p14:creationId xmlns:p14="http://schemas.microsoft.com/office/powerpoint/2010/main" val="34780210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21" grpId="0" animBg="1"/>
      <p:bldP spid="23" grpId="0" animBg="1"/>
      <p:bldP spid="25" grpId="0" animBg="1"/>
      <p:bldP spid="29" grpId="0" animBg="1"/>
      <p:bldP spid="31" grpId="0" animBg="1"/>
      <p:bldP spid="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hidden="1"/>
          <p:cNvGraphicFramePr>
            <a:graphicFrameLocks noChangeAspect="1"/>
          </p:cNvGraphicFramePr>
          <p:nvPr>
            <p:custDataLst>
              <p:tags r:id="rId2"/>
            </p:custDataLst>
            <p:extLst/>
          </p:nvPr>
        </p:nvGraphicFramePr>
        <p:xfrm>
          <a:off x="2470" y="2084"/>
          <a:ext cx="1587" cy="1587"/>
        </p:xfrm>
        <a:graphic>
          <a:graphicData uri="http://schemas.openxmlformats.org/presentationml/2006/ole">
            <mc:AlternateContent xmlns:mc="http://schemas.openxmlformats.org/markup-compatibility/2006">
              <mc:Choice xmlns:v="urn:schemas-microsoft-com:vml" Requires="v">
                <p:oleObj spid="_x0000_s2086" name="think-cell Slide" r:id="rId5" imgW="270" imgH="270" progId="TCLayout.ActiveDocument.1">
                  <p:embed/>
                </p:oleObj>
              </mc:Choice>
              <mc:Fallback>
                <p:oleObj name="think-cell Slide" r:id="rId5" imgW="270" imgH="270" progId="TCLayout.ActiveDocument.1">
                  <p:embed/>
                  <p:pic>
                    <p:nvPicPr>
                      <p:cNvPr id="46" name="Object 45" hidden="1"/>
                      <p:cNvPicPr/>
                      <p:nvPr/>
                    </p:nvPicPr>
                    <p:blipFill>
                      <a:blip r:embed="rId6"/>
                      <a:stretch>
                        <a:fillRect/>
                      </a:stretch>
                    </p:blipFill>
                    <p:spPr>
                      <a:xfrm>
                        <a:off x="2470" y="2084"/>
                        <a:ext cx="1587" cy="1587"/>
                      </a:xfrm>
                      <a:prstGeom prst="rect">
                        <a:avLst/>
                      </a:prstGeom>
                    </p:spPr>
                  </p:pic>
                </p:oleObj>
              </mc:Fallback>
            </mc:AlternateContent>
          </a:graphicData>
        </a:graphic>
      </p:graphicFrame>
      <p:sp>
        <p:nvSpPr>
          <p:cNvPr id="74" name="Title 5"/>
          <p:cNvSpPr>
            <a:spLocks noGrp="1"/>
          </p:cNvSpPr>
          <p:nvPr>
            <p:ph type="title"/>
          </p:nvPr>
        </p:nvSpPr>
        <p:spPr>
          <a:xfrm>
            <a:off x="615974" y="159101"/>
            <a:ext cx="9076174" cy="1097146"/>
          </a:xfrm>
        </p:spPr>
        <p:txBody>
          <a:bodyPr>
            <a:normAutofit/>
          </a:bodyPr>
          <a:lstStyle/>
          <a:p>
            <a:r>
              <a:rPr lang="en-US" sz="5399" dirty="0">
                <a:solidFill>
                  <a:schemeClr val="tx2"/>
                </a:solidFill>
              </a:rPr>
              <a:t>SQL In-memory </a:t>
            </a:r>
            <a:r>
              <a:rPr lang="en-US" sz="5399">
                <a:solidFill>
                  <a:schemeClr val="tx2"/>
                </a:solidFill>
              </a:rPr>
              <a:t>engine </a:t>
            </a:r>
            <a:endParaRPr lang="en-US" sz="5399" dirty="0">
              <a:solidFill>
                <a:schemeClr val="tx2"/>
              </a:solidFill>
            </a:endParaRPr>
          </a:p>
        </p:txBody>
      </p:sp>
      <p:grpSp>
        <p:nvGrpSpPr>
          <p:cNvPr id="6" name="Group 5"/>
          <p:cNvGrpSpPr/>
          <p:nvPr/>
        </p:nvGrpSpPr>
        <p:grpSpPr>
          <a:xfrm>
            <a:off x="7093576" y="3009376"/>
            <a:ext cx="3883519" cy="3353224"/>
            <a:chOff x="4293419" y="2347475"/>
            <a:chExt cx="3884070" cy="3353700"/>
          </a:xfrm>
        </p:grpSpPr>
        <p:pic>
          <p:nvPicPr>
            <p:cNvPr id="61" name="Picture 60"/>
            <p:cNvPicPr>
              <a:picLocks noChangeAspect="1"/>
            </p:cNvPicPr>
            <p:nvPr/>
          </p:nvPicPr>
          <p:blipFill rotWithShape="1">
            <a:blip r:embed="rId7">
              <a:extLst>
                <a:ext uri="{28A0092B-C50C-407E-A947-70E740481C1C}">
                  <a14:useLocalDpi xmlns:a14="http://schemas.microsoft.com/office/drawing/2010/main" val="0"/>
                </a:ext>
              </a:extLst>
            </a:blip>
            <a:srcRect l="10504" t="31594" r="23982" b="20315"/>
            <a:stretch/>
          </p:blipFill>
          <p:spPr>
            <a:xfrm>
              <a:off x="4306622" y="2347475"/>
              <a:ext cx="3870867" cy="1892808"/>
            </a:xfrm>
            <a:prstGeom prst="rect">
              <a:avLst/>
            </a:prstGeom>
          </p:spPr>
        </p:pic>
        <p:sp>
          <p:nvSpPr>
            <p:cNvPr id="83" name="Text Placeholder 30"/>
            <p:cNvSpPr txBox="1">
              <a:spLocks/>
            </p:cNvSpPr>
            <p:nvPr/>
          </p:nvSpPr>
          <p:spPr>
            <a:xfrm>
              <a:off x="4293419" y="4245074"/>
              <a:ext cx="3852815" cy="1456101"/>
            </a:xfrm>
            <a:prstGeom prst="rect">
              <a:avLst/>
            </a:prstGeom>
            <a:noFill/>
          </p:spPr>
          <p:txBody>
            <a:bodyPr vert="horz" wrap="square" lIns="91427" tIns="146283" rIns="91427" bIns="146283" rtlCol="0" anchor="t" anchorCtr="0">
              <a:noAutofit/>
            </a:bodyPr>
            <a:lstStyle>
              <a:lvl1pPr marL="0" marR="0" indent="0" algn="l" defTabSz="932742" rtl="0" eaLnBrk="1" fontAlgn="auto" latinLnBrk="0" hangingPunct="1">
                <a:lnSpc>
                  <a:spcPct val="100000"/>
                </a:lnSpc>
                <a:spcBef>
                  <a:spcPts val="600"/>
                </a:spcBef>
                <a:spcAft>
                  <a:spcPts val="0"/>
                </a:spcAft>
                <a:buClrTx/>
                <a:buSzPct val="90000"/>
                <a:buFontTx/>
                <a:buNone/>
                <a:tabLst/>
                <a:defRPr sz="2400" kern="1200" spc="0" baseline="0">
                  <a:solidFill>
                    <a:schemeClr val="bg1"/>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mn-l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000" kern="1200" spc="0" baseline="0">
                  <a:solidFill>
                    <a:schemeClr val="tx2"/>
                  </a:solidFill>
                  <a:latin typeface="+mn-l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93" fontAlgn="base">
                <a:spcBef>
                  <a:spcPct val="0"/>
                </a:spcBef>
                <a:spcAft>
                  <a:spcPct val="0"/>
                </a:spcAft>
                <a:buSzTx/>
              </a:pPr>
              <a:r>
                <a:rPr lang="en-US" sz="1800" dirty="0">
                  <a:solidFill>
                    <a:schemeClr val="tx1">
                      <a:lumMod val="65000"/>
                      <a:lumOff val="35000"/>
                    </a:schemeClr>
                  </a:solidFill>
                  <a:latin typeface="+mn-lt"/>
                  <a:ea typeface="Segoe UI" pitchFamily="34" charset="0"/>
                  <a:cs typeface="Segoe UI" pitchFamily="34" charset="0"/>
                </a:rPr>
                <a:t>Over </a:t>
              </a:r>
              <a:r>
                <a:rPr lang="en-US" sz="1800" b="1" dirty="0">
                  <a:solidFill>
                    <a:srgbClr val="C00000"/>
                  </a:solidFill>
                  <a:latin typeface="+mn-lt"/>
                  <a:ea typeface="Segoe UI" pitchFamily="34" charset="0"/>
                  <a:cs typeface="Segoe UI" pitchFamily="34" charset="0"/>
                </a:rPr>
                <a:t>100x query speed </a:t>
              </a:r>
              <a:r>
                <a:rPr lang="en-US" sz="1800" dirty="0">
                  <a:solidFill>
                    <a:schemeClr val="tx1">
                      <a:lumMod val="65000"/>
                      <a:lumOff val="35000"/>
                    </a:schemeClr>
                  </a:solidFill>
                  <a:latin typeface="+mn-lt"/>
                  <a:ea typeface="Segoe UI" pitchFamily="34" charset="0"/>
                  <a:cs typeface="Segoe UI" pitchFamily="34" charset="0"/>
                </a:rPr>
                <a:t>and significant data compression with</a:t>
              </a:r>
            </a:p>
            <a:p>
              <a:pPr defTabSz="932293" fontAlgn="base">
                <a:spcBef>
                  <a:spcPct val="0"/>
                </a:spcBef>
                <a:spcAft>
                  <a:spcPct val="0"/>
                </a:spcAft>
                <a:buSzTx/>
              </a:pPr>
              <a:r>
                <a:rPr lang="en-US" sz="1800" dirty="0">
                  <a:solidFill>
                    <a:schemeClr val="tx1">
                      <a:lumMod val="65000"/>
                      <a:lumOff val="35000"/>
                    </a:schemeClr>
                  </a:solidFill>
                  <a:latin typeface="+mn-lt"/>
                  <a:ea typeface="Segoe UI" pitchFamily="34" charset="0"/>
                  <a:cs typeface="Segoe UI" pitchFamily="34" charset="0"/>
                </a:rPr>
                <a:t>In-Memory ColumnStore</a:t>
              </a:r>
            </a:p>
          </p:txBody>
        </p:sp>
      </p:grpSp>
      <p:grpSp>
        <p:nvGrpSpPr>
          <p:cNvPr id="5" name="Group 4"/>
          <p:cNvGrpSpPr/>
          <p:nvPr/>
        </p:nvGrpSpPr>
        <p:grpSpPr>
          <a:xfrm>
            <a:off x="2188609" y="2636846"/>
            <a:ext cx="3939155" cy="3224720"/>
            <a:chOff x="8229600" y="2347475"/>
            <a:chExt cx="3938146" cy="3872703"/>
          </a:xfrm>
        </p:grpSpPr>
        <p:pic>
          <p:nvPicPr>
            <p:cNvPr id="2" name="Picture 1"/>
            <p:cNvPicPr>
              <a:picLocks noChangeAspect="1"/>
            </p:cNvPicPr>
            <p:nvPr/>
          </p:nvPicPr>
          <p:blipFill rotWithShape="1">
            <a:blip r:embed="rId8">
              <a:extLst>
                <a:ext uri="{28A0092B-C50C-407E-A947-70E740481C1C}">
                  <a14:useLocalDpi xmlns:a14="http://schemas.microsoft.com/office/drawing/2010/main" val="0"/>
                </a:ext>
              </a:extLst>
            </a:blip>
            <a:srcRect l="-467" t="-1209" r="4425" b="28829"/>
            <a:stretch/>
          </p:blipFill>
          <p:spPr>
            <a:xfrm>
              <a:off x="8229600" y="4245074"/>
              <a:ext cx="3938146" cy="1975104"/>
            </a:xfrm>
            <a:prstGeom prst="rect">
              <a:avLst/>
            </a:prstGeom>
          </p:spPr>
        </p:pic>
        <p:sp>
          <p:nvSpPr>
            <p:cNvPr id="135" name="Text Placeholder 30"/>
            <p:cNvSpPr txBox="1">
              <a:spLocks/>
            </p:cNvSpPr>
            <p:nvPr/>
          </p:nvSpPr>
          <p:spPr>
            <a:xfrm>
              <a:off x="8235998" y="2347475"/>
              <a:ext cx="3852813" cy="1280042"/>
            </a:xfrm>
            <a:prstGeom prst="rect">
              <a:avLst/>
            </a:prstGeom>
            <a:noFill/>
          </p:spPr>
          <p:txBody>
            <a:bodyPr vert="horz" wrap="square" lIns="91427" tIns="146283" rIns="91427" bIns="146283" rtlCol="0" anchor="t" anchorCtr="0">
              <a:noAutofit/>
            </a:bodyPr>
            <a:lstStyle>
              <a:lvl1pPr marL="0" marR="0" indent="0" algn="l" defTabSz="932742" rtl="0" eaLnBrk="1" fontAlgn="auto" latinLnBrk="0" hangingPunct="1">
                <a:lnSpc>
                  <a:spcPct val="100000"/>
                </a:lnSpc>
                <a:spcBef>
                  <a:spcPts val="600"/>
                </a:spcBef>
                <a:spcAft>
                  <a:spcPts val="0"/>
                </a:spcAft>
                <a:buClrTx/>
                <a:buSzPct val="90000"/>
                <a:buFontTx/>
                <a:buNone/>
                <a:tabLst/>
                <a:defRPr sz="2400" kern="1200" spc="0" baseline="0">
                  <a:solidFill>
                    <a:schemeClr val="bg1"/>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mn-l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000" kern="1200" spc="0" baseline="0">
                  <a:solidFill>
                    <a:schemeClr val="tx2"/>
                  </a:solidFill>
                  <a:latin typeface="+mn-l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800" dirty="0">
                  <a:solidFill>
                    <a:schemeClr val="tx1">
                      <a:lumMod val="65000"/>
                      <a:lumOff val="35000"/>
                    </a:schemeClr>
                  </a:solidFill>
                  <a:latin typeface="+mn-lt"/>
                  <a:ea typeface="Segoe UI" pitchFamily="34" charset="0"/>
                  <a:cs typeface="Segoe UI" pitchFamily="34" charset="0"/>
                </a:rPr>
                <a:t>Up to </a:t>
              </a:r>
              <a:r>
                <a:rPr lang="en-US" sz="1800" b="1" dirty="0">
                  <a:solidFill>
                    <a:srgbClr val="C00000"/>
                  </a:solidFill>
                  <a:latin typeface="+mn-lt"/>
                  <a:ea typeface="Segoe UI" pitchFamily="34" charset="0"/>
                  <a:cs typeface="Segoe UI" pitchFamily="34" charset="0"/>
                </a:rPr>
                <a:t>30x faster </a:t>
              </a:r>
              <a:r>
                <a:rPr lang="en-US" sz="1800" dirty="0">
                  <a:solidFill>
                    <a:schemeClr val="tx1">
                      <a:lumMod val="65000"/>
                      <a:lumOff val="35000"/>
                    </a:schemeClr>
                  </a:solidFill>
                  <a:latin typeface="+mn-lt"/>
                  <a:ea typeface="Segoe UI" pitchFamily="34" charset="0"/>
                  <a:cs typeface="Segoe UI" pitchFamily="34" charset="0"/>
                </a:rPr>
                <a:t>transaction processing with In-Memory OLTP</a:t>
              </a:r>
            </a:p>
          </p:txBody>
        </p:sp>
      </p:grpSp>
      <p:cxnSp>
        <p:nvCxnSpPr>
          <p:cNvPr id="3" name="Straight Connector 2"/>
          <p:cNvCxnSpPr/>
          <p:nvPr/>
        </p:nvCxnSpPr>
        <p:spPr>
          <a:xfrm>
            <a:off x="6626294" y="1902985"/>
            <a:ext cx="0" cy="4571351"/>
          </a:xfrm>
          <a:prstGeom prst="line">
            <a:avLst/>
          </a:prstGeom>
          <a:ln w="127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53649" y="1859282"/>
            <a:ext cx="0" cy="4571351"/>
          </a:xfrm>
          <a:prstGeom prst="line">
            <a:avLst/>
          </a:prstGeom>
          <a:ln w="127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1"/>
          </p:nvPr>
        </p:nvSpPr>
        <p:spPr/>
        <p:txBody>
          <a:bodyPr/>
          <a:lstStyle/>
          <a:p>
            <a:fld id="{27258FFF-F925-446B-8502-81C933981705}" type="slidenum">
              <a:rPr lang="en-IN" smtClean="0">
                <a:solidFill>
                  <a:srgbClr val="505050"/>
                </a:solidFill>
              </a:rPr>
              <a:pPr/>
              <a:t>25</a:t>
            </a:fld>
            <a:endParaRPr lang="en-IN">
              <a:solidFill>
                <a:srgbClr val="505050"/>
              </a:solidFill>
            </a:endParaRPr>
          </a:p>
        </p:txBody>
      </p:sp>
      <p:sp>
        <p:nvSpPr>
          <p:cNvPr id="21" name="Text Placeholder 30"/>
          <p:cNvSpPr txBox="1">
            <a:spLocks/>
          </p:cNvSpPr>
          <p:nvPr/>
        </p:nvSpPr>
        <p:spPr>
          <a:xfrm>
            <a:off x="7124827" y="1521497"/>
            <a:ext cx="3852269" cy="1145596"/>
          </a:xfrm>
          <a:prstGeom prst="rect">
            <a:avLst/>
          </a:prstGeom>
          <a:noFill/>
          <a:ln>
            <a:noFill/>
          </a:ln>
        </p:spPr>
        <p:txBody>
          <a:bodyPr vert="horz" wrap="square" lIns="91427" tIns="146283" rIns="91427" bIns="146283" rtlCol="0" anchor="t" anchorCtr="0">
            <a:noAutofit/>
          </a:bodyPr>
          <a:lstStyle>
            <a:lvl1pPr marL="0" marR="0" indent="0" algn="l" defTabSz="932742" rtl="0" eaLnBrk="1" fontAlgn="auto" latinLnBrk="0" hangingPunct="1">
              <a:lnSpc>
                <a:spcPct val="100000"/>
              </a:lnSpc>
              <a:spcBef>
                <a:spcPts val="600"/>
              </a:spcBef>
              <a:spcAft>
                <a:spcPts val="0"/>
              </a:spcAft>
              <a:buClrTx/>
              <a:buSzPct val="90000"/>
              <a:buFontTx/>
              <a:buNone/>
              <a:tabLst/>
              <a:defRPr sz="2400" kern="1200" spc="0" baseline="0">
                <a:solidFill>
                  <a:schemeClr val="bg1"/>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mn-l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000" kern="1200" spc="0" baseline="0">
                <a:solidFill>
                  <a:schemeClr val="tx2"/>
                </a:solidFill>
                <a:latin typeface="+mn-l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93" fontAlgn="base">
              <a:spcBef>
                <a:spcPct val="0"/>
              </a:spcBef>
              <a:spcAft>
                <a:spcPct val="0"/>
              </a:spcAft>
              <a:buSzTx/>
            </a:pPr>
            <a:r>
              <a:rPr lang="en-US" sz="3199" b="1" dirty="0">
                <a:solidFill>
                  <a:srgbClr val="C00000"/>
                </a:solidFill>
                <a:ea typeface="Segoe UI" pitchFamily="34" charset="0"/>
                <a:cs typeface="Segoe UI" pitchFamily="34" charset="0"/>
              </a:rPr>
              <a:t>Faster Queries</a:t>
            </a:r>
          </a:p>
          <a:p>
            <a:pPr defTabSz="932293" fontAlgn="base">
              <a:spcBef>
                <a:spcPct val="0"/>
              </a:spcBef>
              <a:spcAft>
                <a:spcPct val="0"/>
              </a:spcAft>
              <a:buSzTx/>
            </a:pPr>
            <a:r>
              <a:rPr lang="en-US" sz="2000" dirty="0">
                <a:solidFill>
                  <a:srgbClr val="C00000"/>
                </a:solidFill>
                <a:latin typeface="+mn-lt"/>
                <a:ea typeface="Segoe UI" pitchFamily="34" charset="0"/>
                <a:cs typeface="Segoe UI" pitchFamily="34" charset="0"/>
              </a:rPr>
              <a:t>IN-MEMORY DW</a:t>
            </a:r>
          </a:p>
        </p:txBody>
      </p:sp>
      <p:sp>
        <p:nvSpPr>
          <p:cNvPr id="24" name="Text Placeholder 30"/>
          <p:cNvSpPr txBox="1">
            <a:spLocks/>
          </p:cNvSpPr>
          <p:nvPr/>
        </p:nvSpPr>
        <p:spPr>
          <a:xfrm>
            <a:off x="2195006" y="1534208"/>
            <a:ext cx="3852269" cy="1145596"/>
          </a:xfrm>
          <a:prstGeom prst="rect">
            <a:avLst/>
          </a:prstGeom>
          <a:noFill/>
          <a:ln>
            <a:noFill/>
          </a:ln>
        </p:spPr>
        <p:txBody>
          <a:bodyPr vert="horz" wrap="square" lIns="91427" tIns="146283" rIns="91427" bIns="146283" rtlCol="0" anchor="t" anchorCtr="0">
            <a:noAutofit/>
          </a:bodyPr>
          <a:lstStyle>
            <a:lvl1pPr marL="0" marR="0" indent="0" algn="l" defTabSz="932742" rtl="0" eaLnBrk="1" fontAlgn="auto" latinLnBrk="0" hangingPunct="1">
              <a:lnSpc>
                <a:spcPct val="100000"/>
              </a:lnSpc>
              <a:spcBef>
                <a:spcPts val="600"/>
              </a:spcBef>
              <a:spcAft>
                <a:spcPts val="0"/>
              </a:spcAft>
              <a:buClrTx/>
              <a:buSzPct val="90000"/>
              <a:buFontTx/>
              <a:buNone/>
              <a:tabLst/>
              <a:defRPr sz="2400" kern="1200" spc="0" baseline="0">
                <a:solidFill>
                  <a:schemeClr val="bg1"/>
                </a:solidFill>
                <a:latin typeface="+mj-lt"/>
                <a:ea typeface="+mn-ea"/>
                <a:cs typeface="+mn-cs"/>
              </a:defRPr>
            </a:lvl1pPr>
            <a:lvl2pPr marL="342867" marR="0" indent="0" algn="l" defTabSz="932742" rtl="0" eaLnBrk="1" fontAlgn="auto" latinLnBrk="0" hangingPunct="1">
              <a:lnSpc>
                <a:spcPct val="90000"/>
              </a:lnSpc>
              <a:spcBef>
                <a:spcPct val="20000"/>
              </a:spcBef>
              <a:spcAft>
                <a:spcPts val="0"/>
              </a:spcAft>
              <a:buClrTx/>
              <a:buSzPct val="90000"/>
              <a:buFontTx/>
              <a:buNone/>
              <a:tabLst/>
              <a:defRPr sz="2400" kern="1200" spc="0" baseline="0">
                <a:solidFill>
                  <a:schemeClr val="tx2"/>
                </a:solidFill>
                <a:latin typeface="+mn-lt"/>
                <a:ea typeface="+mn-ea"/>
                <a:cs typeface="+mn-cs"/>
              </a:defRPr>
            </a:lvl2pPr>
            <a:lvl3pPr marL="571444" marR="0" indent="0" algn="l" defTabSz="932742" rtl="0" eaLnBrk="1" fontAlgn="auto" latinLnBrk="0" hangingPunct="1">
              <a:lnSpc>
                <a:spcPct val="90000"/>
              </a:lnSpc>
              <a:spcBef>
                <a:spcPct val="20000"/>
              </a:spcBef>
              <a:spcAft>
                <a:spcPts val="0"/>
              </a:spcAft>
              <a:buClrTx/>
              <a:buSzPct val="90000"/>
              <a:buFontTx/>
              <a:buNone/>
              <a:tabLst/>
              <a:defRPr sz="2000" kern="1200" spc="0" baseline="0">
                <a:solidFill>
                  <a:schemeClr val="tx2"/>
                </a:solidFill>
                <a:latin typeface="+mn-lt"/>
                <a:ea typeface="+mn-ea"/>
                <a:cs typeface="+mn-cs"/>
              </a:defRPr>
            </a:lvl3pPr>
            <a:lvl4pPr marL="800021"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4pPr>
            <a:lvl5pPr marL="1028598" marR="0" indent="0" algn="l" defTabSz="932742" rtl="0" eaLnBrk="1" fontAlgn="auto" latinLnBrk="0" hangingPunct="1">
              <a:lnSpc>
                <a:spcPct val="90000"/>
              </a:lnSpc>
              <a:spcBef>
                <a:spcPct val="20000"/>
              </a:spcBef>
              <a:spcAft>
                <a:spcPts val="0"/>
              </a:spcAft>
              <a:buClrTx/>
              <a:buSzPct val="90000"/>
              <a:buFontTx/>
              <a:buNone/>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93" fontAlgn="base">
              <a:spcBef>
                <a:spcPct val="0"/>
              </a:spcBef>
              <a:spcAft>
                <a:spcPct val="0"/>
              </a:spcAft>
              <a:buSzTx/>
            </a:pPr>
            <a:r>
              <a:rPr lang="en-US" sz="3199" b="1" dirty="0">
                <a:solidFill>
                  <a:srgbClr val="C00000"/>
                </a:solidFill>
                <a:ea typeface="Segoe UI" pitchFamily="34" charset="0"/>
                <a:cs typeface="Segoe UI" pitchFamily="34" charset="0"/>
              </a:rPr>
              <a:t>Faster Transactions</a:t>
            </a:r>
          </a:p>
          <a:p>
            <a:pPr defTabSz="932293" fontAlgn="base">
              <a:spcBef>
                <a:spcPct val="0"/>
              </a:spcBef>
              <a:spcAft>
                <a:spcPct val="0"/>
              </a:spcAft>
              <a:buSzTx/>
            </a:pPr>
            <a:r>
              <a:rPr lang="en-US" sz="2000" dirty="0">
                <a:solidFill>
                  <a:srgbClr val="C00000"/>
                </a:solidFill>
                <a:latin typeface="+mn-lt"/>
                <a:ea typeface="Segoe UI" pitchFamily="34" charset="0"/>
                <a:cs typeface="Segoe UI" pitchFamily="34" charset="0"/>
              </a:rPr>
              <a:t>IN-MEMORY OLTP</a:t>
            </a:r>
          </a:p>
        </p:txBody>
      </p:sp>
    </p:spTree>
    <p:extLst>
      <p:ext uri="{BB962C8B-B14F-4D97-AF65-F5344CB8AC3E}">
        <p14:creationId xmlns:p14="http://schemas.microsoft.com/office/powerpoint/2010/main" val="8309702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4816" y="114996"/>
            <a:ext cx="10724938" cy="1351952"/>
          </a:xfrm>
        </p:spPr>
        <p:txBody>
          <a:bodyPr/>
          <a:lstStyle/>
          <a:p>
            <a:r>
              <a:rPr lang="en-US" dirty="0">
                <a:latin typeface="Segoe UI Light" panose="020B0502040204020203" pitchFamily="34" charset="0"/>
                <a:cs typeface="Segoe UI Light" panose="020B0502040204020203" pitchFamily="34" charset="0"/>
              </a:rPr>
              <a:t>How AX7 </a:t>
            </a:r>
            <a:r>
              <a:rPr lang="en-US">
                <a:latin typeface="Segoe UI Light" panose="020B0502040204020203" pitchFamily="34" charset="0"/>
                <a:cs typeface="Segoe UI Light" panose="020B0502040204020203" pitchFamily="34" charset="0"/>
              </a:rPr>
              <a:t>uses In-Memory OLTP</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a:xfrm>
            <a:off x="514816" y="1755936"/>
            <a:ext cx="7919198" cy="4437962"/>
          </a:xfrm>
        </p:spPr>
        <p:txBody>
          <a:bodyPr/>
          <a:lstStyle/>
          <a:p>
            <a:r>
              <a:rPr lang="en-US" dirty="0">
                <a:latin typeface="Segoe UI Light" panose="020B0502040204020203" pitchFamily="34" charset="0"/>
                <a:cs typeface="Segoe UI Light" panose="020B0502040204020203" pitchFamily="34" charset="0"/>
              </a:rPr>
              <a:t>Mark the table as Storage Mode = </a:t>
            </a:r>
            <a:r>
              <a:rPr lang="en-US" dirty="0" err="1">
                <a:latin typeface="Segoe UI Light" panose="020B0502040204020203" pitchFamily="34" charset="0"/>
                <a:cs typeface="Segoe UI Light" panose="020B0502040204020203" pitchFamily="34" charset="0"/>
              </a:rPr>
              <a:t>InMemory</a:t>
            </a:r>
            <a:endParaRPr lang="en-US" dirty="0">
              <a:latin typeface="Segoe UI Light" panose="020B0502040204020203" pitchFamily="34" charset="0"/>
              <a:cs typeface="Segoe UI Light" panose="020B0502040204020203" pitchFamily="34" charset="0"/>
            </a:endParaRPr>
          </a:p>
          <a:p>
            <a:r>
              <a:rPr lang="en-US" dirty="0">
                <a:latin typeface="Segoe UI Light" panose="020B0502040204020203" pitchFamily="34" charset="0"/>
                <a:cs typeface="Segoe UI Light" panose="020B0502040204020203" pitchFamily="34" charset="0"/>
              </a:rPr>
              <a:t>Set Durability:</a:t>
            </a:r>
          </a:p>
          <a:p>
            <a:pPr lvl="1"/>
            <a:r>
              <a:rPr lang="en-US" dirty="0" err="1">
                <a:latin typeface="Segoe UI Light" panose="020B0502040204020203" pitchFamily="34" charset="0"/>
                <a:cs typeface="Segoe UI Light" panose="020B0502040204020203" pitchFamily="34" charset="0"/>
              </a:rPr>
              <a:t>SchemaAndData</a:t>
            </a:r>
            <a:r>
              <a:rPr lang="en-US" dirty="0">
                <a:latin typeface="Segoe UI Light" panose="020B0502040204020203" pitchFamily="34" charset="0"/>
                <a:cs typeface="Segoe UI Light" panose="020B0502040204020203" pitchFamily="34" charset="0"/>
              </a:rPr>
              <a:t>: Data can be recreated after crash (from transaction log)</a:t>
            </a:r>
          </a:p>
          <a:p>
            <a:pPr lvl="1"/>
            <a:r>
              <a:rPr lang="en-US" dirty="0">
                <a:latin typeface="Segoe UI Light" panose="020B0502040204020203" pitchFamily="34" charset="0"/>
                <a:cs typeface="Segoe UI Light" panose="020B0502040204020203" pitchFamily="34" charset="0"/>
              </a:rPr>
              <a:t>Schema: Data is lost after crash</a:t>
            </a:r>
          </a:p>
          <a:p>
            <a:r>
              <a:rPr lang="en-US" dirty="0">
                <a:latin typeface="Segoe UI Light" panose="020B0502040204020203" pitchFamily="34" charset="0"/>
                <a:cs typeface="Segoe UI Light" panose="020B0502040204020203" pitchFamily="34" charset="0"/>
              </a:rPr>
              <a:t>System administrator has to accept the setup</a:t>
            </a:r>
          </a:p>
        </p:txBody>
      </p:sp>
      <p:sp>
        <p:nvSpPr>
          <p:cNvPr id="3" name="Footer Placeholder 2"/>
          <p:cNvSpPr>
            <a:spLocks noGrp="1"/>
          </p:cNvSpPr>
          <p:nvPr>
            <p:ph type="ftr" sz="quarter" idx="11"/>
          </p:nvPr>
        </p:nvSpPr>
        <p:spPr/>
        <p:txBody>
          <a:bodyPr/>
          <a:lstStyle/>
          <a:p>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stretch>
            <a:fillRect/>
          </a:stretch>
        </p:blipFill>
        <p:spPr>
          <a:xfrm>
            <a:off x="9007001" y="790973"/>
            <a:ext cx="3196555" cy="5508957"/>
          </a:xfrm>
          <a:prstGeom prst="rect">
            <a:avLst/>
          </a:prstGeom>
        </p:spPr>
      </p:pic>
    </p:spTree>
    <p:extLst>
      <p:ext uri="{BB962C8B-B14F-4D97-AF65-F5344CB8AC3E}">
        <p14:creationId xmlns:p14="http://schemas.microsoft.com/office/powerpoint/2010/main" val="31932847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latin typeface="+mn-lt"/>
              </a:rPr>
              <a:t>FUTURE: </a:t>
            </a:r>
            <a:r>
              <a:rPr lang="en-US" sz="5400" dirty="0">
                <a:latin typeface="+mn-lt"/>
              </a:rPr>
              <a:t>DYNAMICS AX ENTITY STORE</a:t>
            </a:r>
          </a:p>
        </p:txBody>
      </p:sp>
    </p:spTree>
    <p:extLst>
      <p:ext uri="{BB962C8B-B14F-4D97-AF65-F5344CB8AC3E}">
        <p14:creationId xmlns:p14="http://schemas.microsoft.com/office/powerpoint/2010/main" val="8369989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458383" y="1349564"/>
            <a:ext cx="11522075" cy="17861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err="1">
              <a:ln>
                <a:noFill/>
              </a:ln>
              <a:solidFill>
                <a:schemeClr val="bg1"/>
              </a:solidFill>
              <a:effectLst/>
              <a:uLnTx/>
              <a:uFillTx/>
              <a:latin typeface="+mj-lt"/>
              <a:ea typeface="Segoe UI" pitchFamily="34" charset="0"/>
              <a:cs typeface="Segoe UI" pitchFamily="34" charset="0"/>
            </a:endParaRPr>
          </a:p>
        </p:txBody>
      </p:sp>
      <p:sp>
        <p:nvSpPr>
          <p:cNvPr id="3" name="TextBox 2"/>
          <p:cNvSpPr txBox="1"/>
          <p:nvPr/>
        </p:nvSpPr>
        <p:spPr>
          <a:xfrm>
            <a:off x="718013" y="1952363"/>
            <a:ext cx="2985555" cy="10433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bold" panose="020B0702040204020203" pitchFamily="34" charset="0"/>
              </a:rPr>
              <a:t>Sales Order entry, Sales confirmation, Print Invoices</a:t>
            </a:r>
          </a:p>
        </p:txBody>
      </p:sp>
      <p:sp>
        <p:nvSpPr>
          <p:cNvPr id="4" name="TextBox 3"/>
          <p:cNvSpPr txBox="1"/>
          <p:nvPr/>
        </p:nvSpPr>
        <p:spPr>
          <a:xfrm>
            <a:off x="4852870" y="1984522"/>
            <a:ext cx="3042593" cy="10433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bold" panose="020B0702040204020203" pitchFamily="34" charset="0"/>
              </a:rPr>
              <a:t>Read-only workloads:  Charts, KPIs, Tiles, Operational Reports</a:t>
            </a:r>
          </a:p>
        </p:txBody>
      </p:sp>
      <p:sp>
        <p:nvSpPr>
          <p:cNvPr id="5" name="TextBox 4"/>
          <p:cNvSpPr txBox="1"/>
          <p:nvPr/>
        </p:nvSpPr>
        <p:spPr>
          <a:xfrm>
            <a:off x="8846508" y="1984766"/>
            <a:ext cx="304259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bold" panose="020B0702040204020203" pitchFamily="34" charset="0"/>
              </a:rPr>
              <a:t>Predictions,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Semibold" panose="020B0702040204020203" pitchFamily="34" charset="0"/>
              </a:rPr>
              <a:t>Near real-time Power BI</a:t>
            </a:r>
            <a:endParaRPr kumimoji="0" lang="en-GB" sz="2000" b="0" i="0" u="none" strike="noStrike" kern="0" cap="none" spc="0" normalizeH="0" baseline="0" noProof="0" dirty="0" err="1">
              <a:ln>
                <a:noFill/>
              </a:ln>
              <a:solidFill>
                <a:schemeClr val="bg1"/>
              </a:solidFill>
              <a:effectLst/>
              <a:uLnTx/>
              <a:uFillTx/>
              <a:cs typeface="Segoe UI Semibold" panose="020B0702040204020203" pitchFamily="34" charset="0"/>
            </a:endParaRPr>
          </a:p>
        </p:txBody>
      </p:sp>
      <p:sp>
        <p:nvSpPr>
          <p:cNvPr id="21" name="Title 20"/>
          <p:cNvSpPr>
            <a:spLocks noGrp="1"/>
          </p:cNvSpPr>
          <p:nvPr>
            <p:ph type="title"/>
          </p:nvPr>
        </p:nvSpPr>
        <p:spPr>
          <a:xfrm>
            <a:off x="274639" y="122713"/>
            <a:ext cx="11889564" cy="917575"/>
          </a:xfrm>
        </p:spPr>
        <p:txBody>
          <a:bodyPr/>
          <a:lstStyle/>
          <a:p>
            <a:r>
              <a:rPr lang="en-US" dirty="0"/>
              <a:t>Dynamics AX Data</a:t>
            </a:r>
            <a:endParaRPr lang="en-GB" dirty="0"/>
          </a:p>
        </p:txBody>
      </p:sp>
      <p:grpSp>
        <p:nvGrpSpPr>
          <p:cNvPr id="7" name="Group 6"/>
          <p:cNvGrpSpPr/>
          <p:nvPr/>
        </p:nvGrpSpPr>
        <p:grpSpPr>
          <a:xfrm>
            <a:off x="458383" y="3192462"/>
            <a:ext cx="11522075" cy="3321778"/>
            <a:chOff x="393995" y="2887876"/>
            <a:chExt cx="11522075" cy="3321778"/>
          </a:xfrm>
        </p:grpSpPr>
        <p:sp>
          <p:nvSpPr>
            <p:cNvPr id="22" name="Rectangle 21"/>
            <p:cNvSpPr/>
            <p:nvPr/>
          </p:nvSpPr>
          <p:spPr bwMode="auto">
            <a:xfrm>
              <a:off x="393995" y="2963215"/>
              <a:ext cx="11522075" cy="324643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GB" sz="2000" b="1" i="0" u="none" strike="noStrike" kern="0" cap="none" spc="0" normalizeH="0" baseline="0" noProof="0" dirty="0" err="1">
                <a:ln>
                  <a:noFill/>
                </a:ln>
                <a:solidFill>
                  <a:schemeClr val="bg1"/>
                </a:solidFill>
                <a:effectLst/>
                <a:uLnTx/>
                <a:uFillTx/>
                <a:latin typeface="+mj-lt"/>
                <a:ea typeface="Segoe UI" pitchFamily="34" charset="0"/>
                <a:cs typeface="Segoe UI" pitchFamily="34" charset="0"/>
              </a:endParaRPr>
            </a:p>
          </p:txBody>
        </p:sp>
        <p:sp>
          <p:nvSpPr>
            <p:cNvPr id="18" name="TextBox 17"/>
            <p:cNvSpPr txBox="1"/>
            <p:nvPr/>
          </p:nvSpPr>
          <p:spPr>
            <a:xfrm>
              <a:off x="1338101" y="5429961"/>
              <a:ext cx="2251371"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rPr>
                <a:t>Primary DB</a:t>
              </a:r>
              <a:endParaRPr kumimoji="0" lang="en-GB" sz="2400" b="0" i="0" u="none" strike="noStrike" kern="0" cap="none" spc="0" normalizeH="0" baseline="0" noProof="0" dirty="0" err="1">
                <a:ln>
                  <a:noFill/>
                </a:ln>
                <a:solidFill>
                  <a:schemeClr val="bg1"/>
                </a:solidFill>
                <a:effectLst/>
                <a:uLnTx/>
                <a:uFillTx/>
                <a:latin typeface="+mj-lt"/>
              </a:endParaRPr>
            </a:p>
          </p:txBody>
        </p:sp>
        <p:sp>
          <p:nvSpPr>
            <p:cNvPr id="19" name="TextBox 18"/>
            <p:cNvSpPr txBox="1"/>
            <p:nvPr/>
          </p:nvSpPr>
          <p:spPr>
            <a:xfrm>
              <a:off x="5149362" y="5429500"/>
              <a:ext cx="255305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rPr>
                <a:t>Secondary DB</a:t>
              </a:r>
              <a:endParaRPr kumimoji="0" lang="en-GB" sz="2400" b="0" i="0" u="none" strike="noStrike" kern="0" cap="none" spc="0" normalizeH="0" baseline="0" noProof="0" dirty="0" err="1">
                <a:ln>
                  <a:noFill/>
                </a:ln>
                <a:solidFill>
                  <a:schemeClr val="bg1"/>
                </a:solidFill>
                <a:effectLst/>
                <a:uLnTx/>
                <a:uFillTx/>
                <a:latin typeface="+mj-lt"/>
              </a:endParaRPr>
            </a:p>
          </p:txBody>
        </p:sp>
        <p:sp>
          <p:nvSpPr>
            <p:cNvPr id="20" name="TextBox 19"/>
            <p:cNvSpPr txBox="1"/>
            <p:nvPr/>
          </p:nvSpPr>
          <p:spPr>
            <a:xfrm>
              <a:off x="9119999" y="5429500"/>
              <a:ext cx="189702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rPr>
                <a:t>Entity Store</a:t>
              </a:r>
              <a:endParaRPr kumimoji="0" lang="en-GB" sz="2400" b="0" i="0" u="none" strike="noStrike" kern="0" cap="none" spc="0" normalizeH="0" baseline="0" noProof="0" dirty="0" err="1">
                <a:ln>
                  <a:noFill/>
                </a:ln>
                <a:solidFill>
                  <a:schemeClr val="bg1"/>
                </a:solidFill>
                <a:effectLst/>
                <a:uLnTx/>
                <a:uFillTx/>
                <a:latin typeface="+mj-lt"/>
              </a:endParaRPr>
            </a:p>
          </p:txBody>
        </p:sp>
        <p:grpSp>
          <p:nvGrpSpPr>
            <p:cNvPr id="2" name="Group 1"/>
            <p:cNvGrpSpPr/>
            <p:nvPr/>
          </p:nvGrpSpPr>
          <p:grpSpPr>
            <a:xfrm>
              <a:off x="1489941" y="3553364"/>
              <a:ext cx="9319045" cy="1876598"/>
              <a:chOff x="1489941" y="3546410"/>
              <a:chExt cx="9319045" cy="1876598"/>
            </a:xfrm>
          </p:grpSpPr>
          <p:sp>
            <p:nvSpPr>
              <p:cNvPr id="6" name="Freeform 5"/>
              <p:cNvSpPr>
                <a:spLocks noChangeAspect="1"/>
              </p:cNvSpPr>
              <p:nvPr/>
            </p:nvSpPr>
            <p:spPr bwMode="black">
              <a:xfrm>
                <a:off x="1489941" y="354641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 name="Freeform 9"/>
              <p:cNvSpPr>
                <a:spLocks noChangeAspect="1"/>
              </p:cNvSpPr>
              <p:nvPr/>
            </p:nvSpPr>
            <p:spPr bwMode="black">
              <a:xfrm>
                <a:off x="5370742" y="3546410"/>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2" name="Freeform 11"/>
              <p:cNvSpPr>
                <a:spLocks noChangeAspect="1"/>
              </p:cNvSpPr>
              <p:nvPr/>
            </p:nvSpPr>
            <p:spPr bwMode="black">
              <a:xfrm>
                <a:off x="9260759" y="3564731"/>
                <a:ext cx="1548227" cy="153731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4" name="Freeform 99"/>
              <p:cNvSpPr>
                <a:spLocks noChangeAspect="1"/>
              </p:cNvSpPr>
              <p:nvPr/>
            </p:nvSpPr>
            <p:spPr bwMode="black">
              <a:xfrm>
                <a:off x="3948839" y="4181580"/>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sp>
            <p:nvSpPr>
              <p:cNvPr id="15" name="Freeform 99"/>
              <p:cNvSpPr>
                <a:spLocks noChangeAspect="1"/>
              </p:cNvSpPr>
              <p:nvPr/>
            </p:nvSpPr>
            <p:spPr bwMode="black">
              <a:xfrm>
                <a:off x="8035038" y="4154977"/>
                <a:ext cx="414316" cy="30362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grpSp>
            <p:nvGrpSpPr>
              <p:cNvPr id="27" name="Group 26"/>
              <p:cNvGrpSpPr/>
              <p:nvPr/>
            </p:nvGrpSpPr>
            <p:grpSpPr>
              <a:xfrm>
                <a:off x="3688401" y="4652471"/>
                <a:ext cx="1032975" cy="770537"/>
                <a:chOff x="3688401" y="4652471"/>
                <a:chExt cx="1032975" cy="770537"/>
              </a:xfrm>
            </p:grpSpPr>
            <p:sp>
              <p:nvSpPr>
                <p:cNvPr id="16" name="Freeform 113"/>
                <p:cNvSpPr>
                  <a:spLocks noChangeAspect="1" noEditPoints="1"/>
                </p:cNvSpPr>
                <p:nvPr/>
              </p:nvSpPr>
              <p:spPr bwMode="black">
                <a:xfrm>
                  <a:off x="3983630" y="4652471"/>
                  <a:ext cx="344734" cy="3447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sp>
              <p:nvSpPr>
                <p:cNvPr id="25" name="TextBox 24"/>
                <p:cNvSpPr txBox="1"/>
                <p:nvPr/>
              </p:nvSpPr>
              <p:spPr>
                <a:xfrm>
                  <a:off x="3688401" y="4933643"/>
                  <a:ext cx="1032975"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Seconds</a:t>
                  </a:r>
                  <a:endParaRPr kumimoji="0" lang="en-GB" sz="1400" b="0" i="0" u="none" strike="noStrike" kern="0" cap="none" spc="0" normalizeH="0" baseline="0" noProof="0" dirty="0" err="1">
                    <a:ln>
                      <a:noFill/>
                    </a:ln>
                    <a:solidFill>
                      <a:schemeClr val="bg1"/>
                    </a:solidFill>
                    <a:effectLst/>
                    <a:uLnTx/>
                    <a:uFillTx/>
                  </a:endParaRPr>
                </a:p>
              </p:txBody>
            </p:sp>
          </p:grpSp>
          <p:grpSp>
            <p:nvGrpSpPr>
              <p:cNvPr id="28" name="Group 27"/>
              <p:cNvGrpSpPr/>
              <p:nvPr/>
            </p:nvGrpSpPr>
            <p:grpSpPr>
              <a:xfrm>
                <a:off x="7774600" y="4652471"/>
                <a:ext cx="1007520" cy="770536"/>
                <a:chOff x="7774600" y="4652471"/>
                <a:chExt cx="1007520" cy="770536"/>
              </a:xfrm>
            </p:grpSpPr>
            <p:sp>
              <p:nvSpPr>
                <p:cNvPr id="17" name="Freeform 113"/>
                <p:cNvSpPr>
                  <a:spLocks noChangeAspect="1" noEditPoints="1"/>
                </p:cNvSpPr>
                <p:nvPr/>
              </p:nvSpPr>
              <p:spPr bwMode="black">
                <a:xfrm>
                  <a:off x="8072990" y="4652471"/>
                  <a:ext cx="344734" cy="344734"/>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j-lt"/>
                  </a:endParaRPr>
                </a:p>
              </p:txBody>
            </p:sp>
            <p:sp>
              <p:nvSpPr>
                <p:cNvPr id="26" name="TextBox 25"/>
                <p:cNvSpPr txBox="1"/>
                <p:nvPr/>
              </p:nvSpPr>
              <p:spPr>
                <a:xfrm>
                  <a:off x="7774600" y="4933642"/>
                  <a:ext cx="1007520" cy="489365"/>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Minutes</a:t>
                  </a:r>
                  <a:endParaRPr kumimoji="0" lang="en-GB" sz="1400" b="0" i="0" u="none" strike="noStrike" kern="0" cap="none" spc="0" normalizeH="0" baseline="0" noProof="0" dirty="0" err="1">
                    <a:ln>
                      <a:noFill/>
                    </a:ln>
                    <a:solidFill>
                      <a:schemeClr val="bg1"/>
                    </a:solidFill>
                    <a:effectLst/>
                    <a:uLnTx/>
                    <a:uFillTx/>
                  </a:endParaRPr>
                </a:p>
              </p:txBody>
            </p:sp>
          </p:grpSp>
        </p:grpSp>
        <p:sp>
          <p:nvSpPr>
            <p:cNvPr id="24" name="TextBox 23"/>
            <p:cNvSpPr txBox="1"/>
            <p:nvPr/>
          </p:nvSpPr>
          <p:spPr>
            <a:xfrm>
              <a:off x="1489941" y="2887876"/>
              <a:ext cx="3042593"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accent2">
                      <a:lumMod val="20000"/>
                      <a:lumOff val="80000"/>
                    </a:schemeClr>
                  </a:solidFill>
                  <a:effectLst/>
                  <a:uLnTx/>
                  <a:uFillTx/>
                  <a:latin typeface="Segoe UI Semibold" panose="020B0702040204020203" pitchFamily="34" charset="0"/>
                  <a:cs typeface="Segoe UI Semibold" panose="020B0702040204020203" pitchFamily="34" charset="0"/>
                </a:rPr>
                <a:t>Real Time</a:t>
              </a:r>
              <a:endParaRPr kumimoji="0" lang="en-GB" sz="2400" b="1" i="0" u="none" strike="noStrike" kern="0" cap="none" spc="0" normalizeH="0" baseline="0" noProof="0" dirty="0" err="1">
                <a:ln>
                  <a:noFill/>
                </a:ln>
                <a:solidFill>
                  <a:schemeClr val="accent2">
                    <a:lumMod val="20000"/>
                    <a:lumOff val="80000"/>
                  </a:schemeClr>
                </a:solidFill>
                <a:effectLst/>
                <a:uLnTx/>
                <a:uFillTx/>
                <a:latin typeface="Segoe UI Semibold" panose="020B0702040204020203" pitchFamily="34" charset="0"/>
                <a:cs typeface="Segoe UI Semibold" panose="020B0702040204020203" pitchFamily="34" charset="0"/>
              </a:endParaRPr>
            </a:p>
          </p:txBody>
        </p:sp>
        <p:sp>
          <p:nvSpPr>
            <p:cNvPr id="29" name="TextBox 28"/>
            <p:cNvSpPr txBox="1"/>
            <p:nvPr/>
          </p:nvSpPr>
          <p:spPr>
            <a:xfrm>
              <a:off x="5257383" y="2910451"/>
              <a:ext cx="233701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accent2">
                      <a:lumMod val="20000"/>
                      <a:lumOff val="80000"/>
                    </a:schemeClr>
                  </a:solidFill>
                  <a:effectLst/>
                  <a:uLnTx/>
                  <a:uFillTx/>
                  <a:latin typeface="Segoe UI Semibold" panose="020B0702040204020203" pitchFamily="34" charset="0"/>
                  <a:cs typeface="Segoe UI Semibold" panose="020B0702040204020203" pitchFamily="34" charset="0"/>
                </a:rPr>
                <a:t>Real Time</a:t>
              </a:r>
              <a:endParaRPr kumimoji="0" lang="en-GB" sz="2400" b="1" i="0" u="none" strike="noStrike" kern="0" cap="none" spc="0" normalizeH="0" baseline="0" noProof="0" dirty="0" err="1">
                <a:ln>
                  <a:noFill/>
                </a:ln>
                <a:solidFill>
                  <a:schemeClr val="accent2">
                    <a:lumMod val="20000"/>
                    <a:lumOff val="80000"/>
                  </a:schemeClr>
                </a:solidFill>
                <a:effectLst/>
                <a:uLnTx/>
                <a:uFillTx/>
                <a:latin typeface="Segoe UI Semibold" panose="020B0702040204020203" pitchFamily="34" charset="0"/>
                <a:cs typeface="Segoe UI Semibold" panose="020B0702040204020203" pitchFamily="34" charset="0"/>
              </a:endParaRPr>
            </a:p>
          </p:txBody>
        </p:sp>
        <p:sp>
          <p:nvSpPr>
            <p:cNvPr id="30" name="TextBox 29"/>
            <p:cNvSpPr txBox="1"/>
            <p:nvPr/>
          </p:nvSpPr>
          <p:spPr>
            <a:xfrm>
              <a:off x="8915068" y="2887876"/>
              <a:ext cx="2645133"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accent1">
                      <a:lumMod val="10000"/>
                      <a:lumOff val="90000"/>
                    </a:schemeClr>
                  </a:solidFill>
                  <a:effectLst/>
                  <a:uLnTx/>
                  <a:uFillTx/>
                  <a:latin typeface="Segoe UI Semibold" panose="020B0702040204020203" pitchFamily="34" charset="0"/>
                  <a:cs typeface="Segoe UI Semibold" panose="020B0702040204020203" pitchFamily="34" charset="0"/>
                </a:rPr>
                <a:t>Near Real-time</a:t>
              </a:r>
              <a:endParaRPr kumimoji="0" lang="en-GB" sz="2400" b="1" i="0" u="none" strike="noStrike" kern="0" cap="none" spc="0" normalizeH="0" baseline="0" noProof="0" dirty="0" err="1">
                <a:ln>
                  <a:noFill/>
                </a:ln>
                <a:solidFill>
                  <a:schemeClr val="accent1">
                    <a:lumMod val="10000"/>
                    <a:lumOff val="90000"/>
                  </a:schemeClr>
                </a:solidFill>
                <a:effectLst/>
                <a:uLnTx/>
                <a:uFillTx/>
                <a:latin typeface="Segoe UI Semibold" panose="020B0702040204020203" pitchFamily="34" charset="0"/>
                <a:cs typeface="Segoe UI Semibold" panose="020B0702040204020203" pitchFamily="34" charset="0"/>
              </a:endParaRPr>
            </a:p>
          </p:txBody>
        </p:sp>
      </p:grpSp>
      <p:sp>
        <p:nvSpPr>
          <p:cNvPr id="32" name="TextBox 31"/>
          <p:cNvSpPr txBox="1"/>
          <p:nvPr/>
        </p:nvSpPr>
        <p:spPr>
          <a:xfrm>
            <a:off x="559665" y="1292767"/>
            <a:ext cx="358140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Read/write workloads</a:t>
            </a:r>
            <a:endParaRPr kumimoji="0" lang="en-GB" sz="2400" b="1" i="0" u="none" strike="noStrike" kern="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3" name="TextBox 32"/>
          <p:cNvSpPr txBox="1"/>
          <p:nvPr/>
        </p:nvSpPr>
        <p:spPr>
          <a:xfrm>
            <a:off x="4708269" y="1292767"/>
            <a:ext cx="3338768"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only workloads</a:t>
            </a:r>
            <a:endParaRPr kumimoji="0" lang="en-GB" sz="2400" b="1" i="0" u="none" strike="noStrike" kern="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34" name="TextBox 33"/>
          <p:cNvSpPr txBox="1"/>
          <p:nvPr/>
        </p:nvSpPr>
        <p:spPr>
          <a:xfrm>
            <a:off x="8732838" y="1317047"/>
            <a:ext cx="3247620"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Analytics workloads</a:t>
            </a:r>
            <a:endParaRPr kumimoji="0" lang="en-GB" sz="2400" b="1" i="0" u="none" strike="noStrike" kern="0" cap="none" spc="0" normalizeH="0" baseline="0" noProof="0" dirty="0" err="1">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647890" y="1040288"/>
            <a:ext cx="3516314" cy="5710708"/>
          </a:xfrm>
          <a:prstGeom prst="rect">
            <a:avLst/>
          </a:prstGeom>
          <a:noFill/>
          <a:ln w="38100">
            <a:solidFill>
              <a:schemeClr val="accent3"/>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17500">
                    <a:schemeClr val="bg1"/>
                  </a:gs>
                  <a:gs pos="35000">
                    <a:schemeClr val="bg1"/>
                  </a:gs>
                </a:gsLst>
                <a:lin ang="5400000" scaled="0"/>
              </a:gradFill>
            </a:endParaRPr>
          </a:p>
        </p:txBody>
      </p:sp>
    </p:spTree>
    <p:extLst>
      <p:ext uri="{BB962C8B-B14F-4D97-AF65-F5344CB8AC3E}">
        <p14:creationId xmlns:p14="http://schemas.microsoft.com/office/powerpoint/2010/main" val="1499016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178542"/>
            <a:ext cx="11889564" cy="917575"/>
          </a:xfrm>
        </p:spPr>
        <p:txBody>
          <a:bodyPr/>
          <a:lstStyle/>
          <a:p>
            <a:r>
              <a:rPr lang="en-US" dirty="0"/>
              <a:t>Entity Store – key scenarios</a:t>
            </a:r>
          </a:p>
        </p:txBody>
      </p:sp>
      <p:sp>
        <p:nvSpPr>
          <p:cNvPr id="4" name="Text Placeholder 2"/>
          <p:cNvSpPr>
            <a:spLocks noGrp="1"/>
          </p:cNvSpPr>
          <p:nvPr>
            <p:ph type="body" sz="quarter" idx="10"/>
          </p:nvPr>
        </p:nvSpPr>
        <p:spPr/>
        <p:txBody>
          <a:bodyPr/>
          <a:lstStyle/>
          <a:p>
            <a:r>
              <a:rPr lang="en-US" dirty="0"/>
              <a:t>High volume, Near real-time Power BI reporting</a:t>
            </a:r>
          </a:p>
          <a:p>
            <a:pPr marL="342900" lvl="1" indent="0">
              <a:buNone/>
            </a:pPr>
            <a:r>
              <a:rPr lang="en-US" sz="2000" dirty="0"/>
              <a:t>De-normalized schema, CCI to enable faster query responses, Incremental update from AX, Direct Query Power BI models</a:t>
            </a:r>
          </a:p>
          <a:p>
            <a:pPr marL="342900" lvl="1" indent="0">
              <a:buNone/>
            </a:pPr>
            <a:endParaRPr lang="en-US" dirty="0"/>
          </a:p>
          <a:p>
            <a:r>
              <a:rPr lang="en-US" dirty="0"/>
              <a:t>Intelligent business processes with Cortana Analytics suite</a:t>
            </a:r>
          </a:p>
          <a:p>
            <a:pPr marL="342900" lvl="1" indent="0">
              <a:buNone/>
            </a:pPr>
            <a:r>
              <a:rPr lang="en-US" sz="2000" dirty="0"/>
              <a:t>Stage data for Azure Data Factory pipelines, Consume in Azure Machine Learning </a:t>
            </a:r>
          </a:p>
          <a:p>
            <a:pPr marL="342900" lvl="1" indent="0">
              <a:buNone/>
            </a:pPr>
            <a:endParaRPr lang="en-US" dirty="0"/>
          </a:p>
          <a:p>
            <a:r>
              <a:rPr lang="en-US" dirty="0" err="1"/>
              <a:t>IoT</a:t>
            </a:r>
            <a:r>
              <a:rPr lang="en-US" dirty="0"/>
              <a:t>, external data integration</a:t>
            </a:r>
          </a:p>
          <a:p>
            <a:pPr marL="342900" lvl="1" indent="0">
              <a:buNone/>
            </a:pPr>
            <a:r>
              <a:rPr lang="en-US" sz="2000" dirty="0"/>
              <a:t>Staging in Azure Data Lake and Azure Data warehouse</a:t>
            </a:r>
          </a:p>
        </p:txBody>
      </p:sp>
    </p:spTree>
    <p:extLst>
      <p:ext uri="{BB962C8B-B14F-4D97-AF65-F5344CB8AC3E}">
        <p14:creationId xmlns:p14="http://schemas.microsoft.com/office/powerpoint/2010/main" val="23563371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55768" y="372394"/>
            <a:ext cx="10724938" cy="974700"/>
          </a:xfrm>
        </p:spPr>
        <p:txBody>
          <a:bodyPr/>
          <a:lstStyle/>
          <a:p>
            <a:r>
              <a:rPr lang="en-US" dirty="0">
                <a:latin typeface="Segoe UI Light" panose="020B0502040204020203" pitchFamily="34" charset="0"/>
                <a:cs typeface="Segoe UI Light" panose="020B0502040204020203" pitchFamily="34" charset="0"/>
              </a:rPr>
              <a:t>AGENDA</a:t>
            </a:r>
          </a:p>
        </p:txBody>
      </p:sp>
      <p:sp>
        <p:nvSpPr>
          <p:cNvPr id="6" name="Content Placeholder 5"/>
          <p:cNvSpPr>
            <a:spLocks noGrp="1"/>
          </p:cNvSpPr>
          <p:nvPr>
            <p:ph idx="1"/>
          </p:nvPr>
        </p:nvSpPr>
        <p:spPr>
          <a:xfrm>
            <a:off x="855768" y="1530426"/>
            <a:ext cx="10724938" cy="4769504"/>
          </a:xfrm>
        </p:spPr>
        <p:txBody>
          <a:bodyPr/>
          <a:lstStyle/>
          <a:p>
            <a:r>
              <a:rPr lang="en-US" sz="3200" dirty="0">
                <a:latin typeface="Segoe UI Light" panose="020B0502040204020203" pitchFamily="34" charset="0"/>
                <a:cs typeface="Segoe UI Light" panose="020B0502040204020203" pitchFamily="34" charset="0"/>
              </a:rPr>
              <a:t>Topology in the cloud or on premise using SQL Server 2016</a:t>
            </a:r>
          </a:p>
          <a:p>
            <a:r>
              <a:rPr lang="en-US" sz="3200" dirty="0">
                <a:latin typeface="Segoe UI Light" panose="020B0502040204020203" pitchFamily="34" charset="0"/>
                <a:cs typeface="Segoe UI Light" panose="020B0502040204020203" pitchFamily="34" charset="0"/>
              </a:rPr>
              <a:t>Dynamic scaling of server in the cloud</a:t>
            </a:r>
          </a:p>
          <a:p>
            <a:r>
              <a:rPr lang="en-US" sz="3200" dirty="0">
                <a:latin typeface="Segoe UI Light" panose="020B0502040204020203" pitchFamily="34" charset="0"/>
                <a:cs typeface="Segoe UI Light" panose="020B0502040204020203" pitchFamily="34" charset="0"/>
              </a:rPr>
              <a:t>Multiple read-only databases to distribute the load</a:t>
            </a:r>
          </a:p>
          <a:p>
            <a:r>
              <a:rPr lang="en-US" sz="3200" dirty="0">
                <a:latin typeface="Segoe UI Light" panose="020B0502040204020203" pitchFamily="34" charset="0"/>
                <a:cs typeface="Segoe UI Light" panose="020B0502040204020203" pitchFamily="34" charset="0"/>
              </a:rPr>
              <a:t>One database for OLTP and Analytics workloads</a:t>
            </a:r>
          </a:p>
          <a:p>
            <a:r>
              <a:rPr lang="en-US" sz="3200" dirty="0">
                <a:latin typeface="Segoe UI Light" panose="020B0502040204020203" pitchFamily="34" charset="0"/>
                <a:cs typeface="Segoe UI Light" panose="020B0502040204020203" pitchFamily="34" charset="0"/>
              </a:rPr>
              <a:t>In-memory OLTP for highly performant operations</a:t>
            </a:r>
          </a:p>
          <a:p>
            <a:r>
              <a:rPr lang="en-US" sz="3200" dirty="0">
                <a:latin typeface="Segoe UI Light" panose="020B0502040204020203" pitchFamily="34" charset="0"/>
                <a:cs typeface="Segoe UI Light" panose="020B0502040204020203" pitchFamily="34" charset="0"/>
              </a:rPr>
              <a:t>Dynamics AX Entity store and scenarios</a:t>
            </a:r>
          </a:p>
          <a:p>
            <a:r>
              <a:rPr lang="en-US" sz="3200" dirty="0">
                <a:latin typeface="Segoe UI Light" panose="020B0502040204020203" pitchFamily="34" charset="0"/>
                <a:cs typeface="Segoe UI Light" panose="020B0502040204020203" pitchFamily="34" charset="0"/>
              </a:rPr>
              <a:t>Cortana Analytics suite integration</a:t>
            </a:r>
          </a:p>
        </p:txBody>
      </p:sp>
      <p:sp>
        <p:nvSpPr>
          <p:cNvPr id="2" name="Footer Placeholder 1"/>
          <p:cNvSpPr>
            <a:spLocks noGrp="1"/>
          </p:cNvSpPr>
          <p:nvPr>
            <p:ph type="ftr" sz="quarter" idx="11"/>
          </p:nvPr>
        </p:nvSpPr>
        <p:spPr/>
        <p:txBody>
          <a:bodyPr/>
          <a:lstStyle/>
          <a:p>
            <a:r>
              <a:rPr lang="en-US" dirty="0">
                <a:latin typeface="Segoe UI Light" panose="020B0502040204020203" pitchFamily="34" charset="0"/>
                <a:cs typeface="Segoe UI Light" panose="020B0502040204020203" pitchFamily="34" charset="0"/>
              </a:rPr>
              <a:t>#DynTech2016</a:t>
            </a:r>
          </a:p>
        </p:txBody>
      </p:sp>
    </p:spTree>
    <p:extLst>
      <p:ext uri="{BB962C8B-B14F-4D97-AF65-F5344CB8AC3E}">
        <p14:creationId xmlns:p14="http://schemas.microsoft.com/office/powerpoint/2010/main" val="18235130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329582"/>
            <a:ext cx="11887200" cy="3619452"/>
          </a:xfrm>
        </p:spPr>
        <p:txBody>
          <a:bodyPr/>
          <a:lstStyle/>
          <a:p>
            <a:r>
              <a:rPr lang="en-US" sz="3600" dirty="0"/>
              <a:t>Designed for analytical scenarios</a:t>
            </a:r>
          </a:p>
          <a:p>
            <a:r>
              <a:rPr lang="en-US" sz="3600" dirty="0"/>
              <a:t>Azure DB entity store included in AX license</a:t>
            </a:r>
          </a:p>
          <a:p>
            <a:r>
              <a:rPr lang="en-US" sz="3600" dirty="0"/>
              <a:t>AX manages deployment and refresh </a:t>
            </a:r>
          </a:p>
          <a:p>
            <a:r>
              <a:rPr lang="en-US" sz="3600" dirty="0"/>
              <a:t>Optionally, customer can stage data in Azure DB, DL and DW for read-write scenarios</a:t>
            </a:r>
          </a:p>
          <a:p>
            <a:r>
              <a:rPr lang="en-US" sz="3600" dirty="0"/>
              <a:t>Coming soon to AX2012 R3</a:t>
            </a:r>
          </a:p>
        </p:txBody>
      </p:sp>
      <p:sp>
        <p:nvSpPr>
          <p:cNvPr id="3" name="Title 2"/>
          <p:cNvSpPr>
            <a:spLocks noGrp="1"/>
          </p:cNvSpPr>
          <p:nvPr>
            <p:ph type="title"/>
          </p:nvPr>
        </p:nvSpPr>
        <p:spPr/>
        <p:txBody>
          <a:bodyPr/>
          <a:lstStyle/>
          <a:p>
            <a:r>
              <a:rPr lang="en-US" dirty="0"/>
              <a:t>Entity store – key tenants</a:t>
            </a:r>
          </a:p>
        </p:txBody>
      </p:sp>
    </p:spTree>
    <p:extLst>
      <p:ext uri="{BB962C8B-B14F-4D97-AF65-F5344CB8AC3E}">
        <p14:creationId xmlns:p14="http://schemas.microsoft.com/office/powerpoint/2010/main" val="36359215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846659"/>
          </a:xfrm>
        </p:spPr>
        <p:txBody>
          <a:bodyPr/>
          <a:lstStyle/>
          <a:p>
            <a:r>
              <a:rPr lang="en-US" sz="6000" b="1" dirty="0">
                <a:latin typeface="+mn-lt"/>
              </a:rPr>
              <a:t>FUTURE: </a:t>
            </a:r>
            <a:r>
              <a:rPr lang="en-US" sz="6000" dirty="0">
                <a:latin typeface="+mn-lt"/>
              </a:rPr>
              <a:t>CORTANA ANALYTICS SUITE INTEGRATION</a:t>
            </a:r>
          </a:p>
        </p:txBody>
      </p:sp>
    </p:spTree>
    <p:extLst>
      <p:ext uri="{BB962C8B-B14F-4D97-AF65-F5344CB8AC3E}">
        <p14:creationId xmlns:p14="http://schemas.microsoft.com/office/powerpoint/2010/main" val="16160504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339823" y="1364911"/>
            <a:ext cx="1637452" cy="4498064"/>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Semilight" panose="020B0402040204020203" pitchFamily="34" charset="0"/>
              </a:rPr>
              <a:t>Action</a:t>
            </a:r>
          </a:p>
        </p:txBody>
      </p:sp>
      <p:sp>
        <p:nvSpPr>
          <p:cNvPr id="5" name="Rectangle 4"/>
          <p:cNvSpPr/>
          <p:nvPr/>
        </p:nvSpPr>
        <p:spPr bwMode="auto">
          <a:xfrm>
            <a:off x="8128662" y="1363965"/>
            <a:ext cx="2203063" cy="45034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2917">
                      <a:schemeClr val="bg1"/>
                    </a:gs>
                    <a:gs pos="100000">
                      <a:schemeClr val="bg1"/>
                    </a:gs>
                  </a:gsLst>
                  <a:lin ang="5400000" scaled="0"/>
                </a:gradFill>
                <a:effectLst/>
                <a:uLnTx/>
                <a:uFillTx/>
                <a:ea typeface="Segoe UI" pitchFamily="34" charset="0"/>
                <a:cs typeface="Segoe UI Semilight" panose="020B0402040204020203" pitchFamily="34" charset="0"/>
              </a:rPr>
              <a:t>  </a:t>
            </a:r>
            <a:r>
              <a:rPr kumimoji="0" lang="en-US" sz="1800" b="0" i="0" u="none" strike="noStrike" kern="0" cap="none" spc="0" normalizeH="0" baseline="0" noProof="0" dirty="0">
                <a:ln>
                  <a:noFill/>
                </a:ln>
                <a:solidFill>
                  <a:schemeClr val="tx2"/>
                </a:solidFill>
                <a:effectLst/>
                <a:uLnTx/>
                <a:uFillTx/>
                <a:ea typeface="Segoe UI" pitchFamily="34" charset="0"/>
                <a:cs typeface="Segoe UI Semilight" panose="020B0402040204020203" pitchFamily="34" charset="0"/>
              </a:rPr>
              <a:t>Decision</a:t>
            </a:r>
          </a:p>
        </p:txBody>
      </p:sp>
      <p:grpSp>
        <p:nvGrpSpPr>
          <p:cNvPr id="17" name="Group 16"/>
          <p:cNvGrpSpPr/>
          <p:nvPr/>
        </p:nvGrpSpPr>
        <p:grpSpPr>
          <a:xfrm>
            <a:off x="1863417" y="4089885"/>
            <a:ext cx="6640497" cy="868557"/>
            <a:chOff x="2315494" y="3948329"/>
            <a:chExt cx="6783351" cy="868680"/>
          </a:xfrm>
        </p:grpSpPr>
        <p:sp>
          <p:nvSpPr>
            <p:cNvPr id="11" name="Pentagon 10"/>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2" name="Pentagon 11"/>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Interactive dashboards</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Why did it happen? </a:t>
              </a:r>
            </a:p>
          </p:txBody>
        </p:sp>
      </p:grpSp>
      <p:grpSp>
        <p:nvGrpSpPr>
          <p:cNvPr id="22" name="Group 21"/>
          <p:cNvGrpSpPr/>
          <p:nvPr/>
        </p:nvGrpSpPr>
        <p:grpSpPr>
          <a:xfrm>
            <a:off x="1863416" y="3180911"/>
            <a:ext cx="6640498" cy="868557"/>
            <a:chOff x="2315493" y="3039226"/>
            <a:chExt cx="6783352" cy="868680"/>
          </a:xfrm>
        </p:grpSpPr>
        <p:sp>
          <p:nvSpPr>
            <p:cNvPr id="13" name="Pentagon 12"/>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4" name="Pentagon 13"/>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Predictions</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will happen? </a:t>
              </a:r>
            </a:p>
          </p:txBody>
        </p:sp>
      </p:grpSp>
      <p:grpSp>
        <p:nvGrpSpPr>
          <p:cNvPr id="30" name="Group 29"/>
          <p:cNvGrpSpPr/>
          <p:nvPr/>
        </p:nvGrpSpPr>
        <p:grpSpPr>
          <a:xfrm>
            <a:off x="1863416" y="1363965"/>
            <a:ext cx="9383310" cy="1777764"/>
            <a:chOff x="2315492" y="1222020"/>
            <a:chExt cx="9384641" cy="1778016"/>
          </a:xfrm>
        </p:grpSpPr>
        <p:grpSp>
          <p:nvGrpSpPr>
            <p:cNvPr id="29" name="Group 28"/>
            <p:cNvGrpSpPr/>
            <p:nvPr/>
          </p:nvGrpSpPr>
          <p:grpSpPr>
            <a:xfrm>
              <a:off x="2315492" y="1222020"/>
              <a:ext cx="9384641" cy="1778016"/>
              <a:chOff x="2315492" y="1222020"/>
              <a:chExt cx="9384641" cy="1778016"/>
            </a:xfrm>
          </p:grpSpPr>
          <p:grpSp>
            <p:nvGrpSpPr>
              <p:cNvPr id="27" name="Group 26"/>
              <p:cNvGrpSpPr/>
              <p:nvPr/>
            </p:nvGrpSpPr>
            <p:grpSpPr>
              <a:xfrm>
                <a:off x="2315492" y="1222020"/>
                <a:ext cx="9384641" cy="1778016"/>
                <a:chOff x="2315492" y="1222020"/>
                <a:chExt cx="9384641" cy="1778016"/>
              </a:xfrm>
            </p:grpSpPr>
            <p:sp>
              <p:nvSpPr>
                <p:cNvPr id="15" name="Pentagon 14"/>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6" name="Pentagon 15"/>
                <p:cNvSpPr/>
                <p:nvPr/>
              </p:nvSpPr>
              <p:spPr bwMode="auto">
                <a:xfrm>
                  <a:off x="2315492" y="1222020"/>
                  <a:ext cx="9384641" cy="914399"/>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8" name="Rectangle 17"/>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Recommendations</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should I do? </a:t>
                  </a:r>
                </a:p>
              </p:txBody>
            </p:sp>
          </p:grpSp>
          <p:sp>
            <p:nvSpPr>
              <p:cNvPr id="20" name="TextBox 19"/>
              <p:cNvSpPr txBox="1"/>
              <p:nvPr/>
            </p:nvSpPr>
            <p:spPr>
              <a:xfrm>
                <a:off x="6899532" y="1448763"/>
                <a:ext cx="2038817" cy="493122"/>
              </a:xfrm>
              <a:prstGeom prst="rect">
                <a:avLst/>
              </a:prstGeom>
              <a:noFill/>
            </p:spPr>
            <p:txBody>
              <a:bodyPr wrap="none" lIns="182854" tIns="146283" rIns="182854" bIns="146283" rtlCol="0">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Decision automation</a:t>
                </a:r>
              </a:p>
            </p:txBody>
          </p:sp>
        </p:grpSp>
        <p:sp>
          <p:nvSpPr>
            <p:cNvPr id="19" name="TextBox 18"/>
            <p:cNvSpPr txBox="1"/>
            <p:nvPr/>
          </p:nvSpPr>
          <p:spPr>
            <a:xfrm>
              <a:off x="6899532" y="2333802"/>
              <a:ext cx="1734680" cy="493122"/>
            </a:xfrm>
            <a:prstGeom prst="rect">
              <a:avLst/>
            </a:prstGeom>
            <a:noFill/>
          </p:spPr>
          <p:txBody>
            <a:bodyPr wrap="none" lIns="182854" tIns="146283" rIns="182854" bIns="146283" rtlCol="0">
              <a:sp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Decision support</a:t>
              </a:r>
            </a:p>
          </p:txBody>
        </p:sp>
      </p:grpSp>
      <p:sp>
        <p:nvSpPr>
          <p:cNvPr id="3" name="Rectangle 2"/>
          <p:cNvSpPr/>
          <p:nvPr/>
        </p:nvSpPr>
        <p:spPr bwMode="auto">
          <a:xfrm>
            <a:off x="470327" y="1363965"/>
            <a:ext cx="1422073" cy="4503453"/>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Data</a:t>
            </a:r>
          </a:p>
        </p:txBody>
      </p:sp>
      <p:grpSp>
        <p:nvGrpSpPr>
          <p:cNvPr id="25" name="Group 24"/>
          <p:cNvGrpSpPr/>
          <p:nvPr/>
        </p:nvGrpSpPr>
        <p:grpSpPr>
          <a:xfrm>
            <a:off x="470327" y="6049582"/>
            <a:ext cx="11506947" cy="572383"/>
            <a:chOff x="2364281" y="345104"/>
            <a:chExt cx="9194249" cy="572464"/>
          </a:xfrm>
        </p:grpSpPr>
        <p:cxnSp>
          <p:nvCxnSpPr>
            <p:cNvPr id="4" name="Straight Arrow Connector 3"/>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09072" y="345104"/>
              <a:ext cx="852271" cy="572464"/>
            </a:xfrm>
            <a:prstGeom prst="rect">
              <a:avLst/>
            </a:prstGeom>
            <a:solidFill>
              <a:schemeClr val="bg1"/>
            </a:solidFill>
            <a:ln>
              <a:noFill/>
            </a:ln>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Value</a:t>
              </a:r>
            </a:p>
          </p:txBody>
        </p:sp>
      </p:grpSp>
      <p:grpSp>
        <p:nvGrpSpPr>
          <p:cNvPr id="28" name="Group 27"/>
          <p:cNvGrpSpPr/>
          <p:nvPr/>
        </p:nvGrpSpPr>
        <p:grpSpPr>
          <a:xfrm>
            <a:off x="1892400" y="4998861"/>
            <a:ext cx="6761505" cy="868557"/>
            <a:chOff x="2352579" y="4857433"/>
            <a:chExt cx="6754366" cy="868680"/>
          </a:xfrm>
        </p:grpSpPr>
        <p:sp>
          <p:nvSpPr>
            <p:cNvPr id="10" name="Pentagon 9"/>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9" name="Pentagon 8"/>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Static reports</a:t>
              </a:r>
            </a:p>
            <a:p>
              <a:pPr marL="0" marR="0" lvl="0" indent="0"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happened?</a:t>
              </a:r>
            </a:p>
          </p:txBody>
        </p:sp>
        <p:sp>
          <p:nvSpPr>
            <p:cNvPr id="8" name="TextBox 7"/>
            <p:cNvSpPr txBox="1"/>
            <p:nvPr/>
          </p:nvSpPr>
          <p:spPr>
            <a:xfrm>
              <a:off x="5747675" y="5071220"/>
              <a:ext cx="3359270" cy="517065"/>
            </a:xfrm>
            <a:prstGeom prst="rect">
              <a:avLst/>
            </a:prstGeom>
            <a:noFill/>
          </p:spPr>
          <p:txBody>
            <a:bodyPr wrap="squar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599"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Manual process</a:t>
              </a:r>
            </a:p>
          </p:txBody>
        </p:sp>
      </p:grpSp>
      <p:sp>
        <p:nvSpPr>
          <p:cNvPr id="2" name="Title 1"/>
          <p:cNvSpPr>
            <a:spLocks noGrp="1"/>
          </p:cNvSpPr>
          <p:nvPr>
            <p:ph type="title"/>
          </p:nvPr>
        </p:nvSpPr>
        <p:spPr/>
        <p:txBody>
          <a:bodyPr/>
          <a:lstStyle/>
          <a:p>
            <a:r>
              <a:rPr lang="en-US" dirty="0"/>
              <a:t>From data to decisions and actions</a:t>
            </a:r>
          </a:p>
        </p:txBody>
      </p:sp>
    </p:spTree>
    <p:extLst>
      <p:ext uri="{BB962C8B-B14F-4D97-AF65-F5344CB8AC3E}">
        <p14:creationId xmlns:p14="http://schemas.microsoft.com/office/powerpoint/2010/main" val="2089901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3" name="Group 62"/>
          <p:cNvGrpSpPr/>
          <p:nvPr/>
        </p:nvGrpSpPr>
        <p:grpSpPr>
          <a:xfrm>
            <a:off x="8527913" y="1787678"/>
            <a:ext cx="2147854" cy="4323669"/>
            <a:chOff x="8527913" y="1787678"/>
            <a:chExt cx="2147854" cy="4323669"/>
          </a:xfrm>
        </p:grpSpPr>
        <p:grpSp>
          <p:nvGrpSpPr>
            <p:cNvPr id="32" name="Group 31"/>
            <p:cNvGrpSpPr/>
            <p:nvPr/>
          </p:nvGrpSpPr>
          <p:grpSpPr>
            <a:xfrm>
              <a:off x="8527913" y="1787678"/>
              <a:ext cx="2147854" cy="4323669"/>
              <a:chOff x="8527913" y="1787678"/>
              <a:chExt cx="2147854" cy="4323669"/>
            </a:xfrm>
          </p:grpSpPr>
          <p:sp>
            <p:nvSpPr>
              <p:cNvPr id="45" name="Rectangle 44"/>
              <p:cNvSpPr/>
              <p:nvPr/>
            </p:nvSpPr>
            <p:spPr bwMode="auto">
              <a:xfrm>
                <a:off x="8538017" y="5105507"/>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Business Scenarios</a:t>
                </a:r>
              </a:p>
            </p:txBody>
          </p:sp>
          <p:sp>
            <p:nvSpPr>
              <p:cNvPr id="96" name="Rectangle 95"/>
              <p:cNvSpPr/>
              <p:nvPr/>
            </p:nvSpPr>
            <p:spPr bwMode="auto">
              <a:xfrm>
                <a:off x="8538016" y="399188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Perceptual Intelligence</a:t>
                </a:r>
              </a:p>
            </p:txBody>
          </p:sp>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Personal Digital Assistant</a:t>
                </a:r>
              </a:p>
            </p:txBody>
          </p:sp>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Dashboards and Visualizations</a:t>
                </a:r>
              </a:p>
            </p:txBody>
          </p:sp>
        </p:grpSp>
        <p:grpSp>
          <p:nvGrpSpPr>
            <p:cNvPr id="62" name="Group 61"/>
            <p:cNvGrpSpPr/>
            <p:nvPr/>
          </p:nvGrpSpPr>
          <p:grpSpPr>
            <a:xfrm>
              <a:off x="8754885" y="2421304"/>
              <a:ext cx="1833318" cy="3648101"/>
              <a:chOff x="8754885" y="2421304"/>
              <a:chExt cx="1833318" cy="3648101"/>
            </a:xfrm>
          </p:grpSpPr>
          <p:sp>
            <p:nvSpPr>
              <p:cNvPr id="129" name="Rectangle 128"/>
              <p:cNvSpPr/>
              <p:nvPr/>
            </p:nvSpPr>
            <p:spPr>
              <a:xfrm>
                <a:off x="9204619" y="5423074"/>
                <a:ext cx="1383584"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Recommendations,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customer churn,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forecasting, etc.</a:t>
                </a:r>
              </a:p>
            </p:txBody>
          </p:sp>
          <p:grpSp>
            <p:nvGrpSpPr>
              <p:cNvPr id="33" name="Group 32"/>
              <p:cNvGrpSpPr/>
              <p:nvPr/>
            </p:nvGrpSpPr>
            <p:grpSpPr>
              <a:xfrm>
                <a:off x="8754885" y="5574712"/>
                <a:ext cx="433307" cy="352792"/>
                <a:chOff x="8754885" y="5574712"/>
                <a:chExt cx="433307" cy="352792"/>
              </a:xfrm>
            </p:grpSpPr>
            <p:sp>
              <p:nvSpPr>
                <p:cNvPr id="154" name="Freeform 31"/>
                <p:cNvSpPr>
                  <a:spLocks noEditPoints="1"/>
                </p:cNvSpPr>
                <p:nvPr/>
              </p:nvSpPr>
              <p:spPr bwMode="auto">
                <a:xfrm>
                  <a:off x="8754885" y="5574712"/>
                  <a:ext cx="433307" cy="240931"/>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5" name="Freeform 32"/>
                <p:cNvSpPr>
                  <a:spLocks/>
                </p:cNvSpPr>
                <p:nvPr/>
              </p:nvSpPr>
              <p:spPr bwMode="auto">
                <a:xfrm>
                  <a:off x="8877809" y="5828550"/>
                  <a:ext cx="199137" cy="98954"/>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6" name="Freeform 34"/>
                <p:cNvSpPr>
                  <a:spLocks/>
                </p:cNvSpPr>
                <p:nvPr/>
              </p:nvSpPr>
              <p:spPr bwMode="auto">
                <a:xfrm>
                  <a:off x="9008108" y="5639247"/>
                  <a:ext cx="103871" cy="104485"/>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7" name="Freeform 35"/>
                <p:cNvSpPr>
                  <a:spLocks/>
                </p:cNvSpPr>
                <p:nvPr/>
              </p:nvSpPr>
              <p:spPr bwMode="auto">
                <a:xfrm>
                  <a:off x="8824952" y="5639247"/>
                  <a:ext cx="152426" cy="121695"/>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1" name="Freeform 36"/>
                <p:cNvSpPr>
                  <a:spLocks/>
                </p:cNvSpPr>
                <p:nvPr/>
              </p:nvSpPr>
              <p:spPr bwMode="auto">
                <a:xfrm>
                  <a:off x="8949719" y="5633101"/>
                  <a:ext cx="8605" cy="105715"/>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2" name="Freeform 37"/>
                <p:cNvSpPr>
                  <a:spLocks/>
                </p:cNvSpPr>
                <p:nvPr/>
              </p:nvSpPr>
              <p:spPr bwMode="auto">
                <a:xfrm>
                  <a:off x="8926364" y="5657071"/>
                  <a:ext cx="8605" cy="81745"/>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5" name="Group 34"/>
              <p:cNvGrpSpPr/>
              <p:nvPr/>
            </p:nvGrpSpPr>
            <p:grpSpPr>
              <a:xfrm>
                <a:off x="8883959" y="4384893"/>
                <a:ext cx="1256237" cy="600577"/>
                <a:chOff x="8883959" y="4384893"/>
                <a:chExt cx="1256237" cy="600577"/>
              </a:xfrm>
            </p:grpSpPr>
            <p:sp>
              <p:nvSpPr>
                <p:cNvPr id="125" name="Rectangle 124"/>
                <p:cNvSpPr/>
                <p:nvPr/>
              </p:nvSpPr>
              <p:spPr>
                <a:xfrm>
                  <a:off x="9204619" y="4384893"/>
                  <a:ext cx="881395"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Face, vision</a:t>
                  </a:r>
                </a:p>
              </p:txBody>
            </p:sp>
            <p:sp>
              <p:nvSpPr>
                <p:cNvPr id="126" name="Rectangle 125"/>
                <p:cNvSpPr/>
                <p:nvPr/>
              </p:nvSpPr>
              <p:spPr>
                <a:xfrm>
                  <a:off x="9204619" y="4705441"/>
                  <a:ext cx="935577"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Speech, text</a:t>
                  </a:r>
                </a:p>
              </p:txBody>
            </p:sp>
            <p:grpSp>
              <p:nvGrpSpPr>
                <p:cNvPr id="95" name="Group 94"/>
                <p:cNvGrpSpPr/>
                <p:nvPr/>
              </p:nvGrpSpPr>
              <p:grpSpPr>
                <a:xfrm>
                  <a:off x="8892356" y="439055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15" name="Group 114"/>
                <p:cNvGrpSpPr/>
                <p:nvPr/>
              </p:nvGrpSpPr>
              <p:grpSpPr>
                <a:xfrm>
                  <a:off x="8883959" y="474367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34" name="Group 33"/>
              <p:cNvGrpSpPr/>
              <p:nvPr/>
            </p:nvGrpSpPr>
            <p:grpSpPr>
              <a:xfrm>
                <a:off x="8876963" y="3376977"/>
                <a:ext cx="968757" cy="276999"/>
                <a:chOff x="8876963" y="3376977"/>
                <a:chExt cx="968757" cy="276999"/>
              </a:xfrm>
            </p:grpSpPr>
            <p:sp>
              <p:nvSpPr>
                <p:cNvPr id="166" name="Rectangle 165"/>
                <p:cNvSpPr/>
                <p:nvPr/>
              </p:nvSpPr>
              <p:spPr>
                <a:xfrm>
                  <a:off x="9194516" y="3376977"/>
                  <a:ext cx="651204"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ffectLst>
                  <a:glow rad="12700">
                    <a:schemeClr val="bg1">
                      <a:alpha val="31000"/>
                    </a:schemeClr>
                  </a:glow>
                </a:effectLst>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8847475" y="2421304"/>
                <a:ext cx="1083240" cy="276999"/>
                <a:chOff x="8847475" y="2421304"/>
                <a:chExt cx="1083240" cy="276999"/>
              </a:xfrm>
            </p:grpSpPr>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86" name="Rectangle 85"/>
                <p:cNvSpPr/>
                <p:nvPr/>
              </p:nvSpPr>
              <p:spPr>
                <a:xfrm>
                  <a:off x="9204619" y="2421304"/>
                  <a:ext cx="726096"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Power BI</a:t>
                  </a:r>
                </a:p>
              </p:txBody>
            </p:sp>
          </p:gr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endParaRPr>
            </a:p>
          </p:txBody>
        </p:sp>
      </p:gr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99" dirty="0"/>
              <a:t>Transform data into intelligent action</a:t>
            </a:r>
          </a:p>
        </p:txBody>
      </p:sp>
      <p:sp>
        <p:nvSpPr>
          <p:cNvPr id="20" name="Rectangle 19"/>
          <p:cNvSpPr/>
          <p:nvPr/>
        </p:nvSpPr>
        <p:spPr>
          <a:xfrm>
            <a:off x="443349" y="6200099"/>
            <a:ext cx="571502" cy="338426"/>
          </a:xfrm>
          <a:prstGeom prst="rect">
            <a:avLst/>
          </a:prstGeom>
        </p:spPr>
        <p:txBody>
          <a:bodyPr wrap="none">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599" b="1" i="0" u="none" strike="noStrike" kern="0" cap="none" spc="0" normalizeH="0" baseline="0" noProof="0" dirty="0">
                <a:ln>
                  <a:noFill/>
                </a:ln>
                <a:solidFill>
                  <a:sysClr val="windowText" lastClr="000000"/>
                </a:solidFill>
                <a:effectLst/>
                <a:uLnTx/>
                <a:uFillTx/>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Business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Custom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Sensors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sp>
        <p:nvSpPr>
          <p:cNvPr id="21" name="Rectangle 20"/>
          <p:cNvSpPr/>
          <p:nvPr/>
        </p:nvSpPr>
        <p:spPr>
          <a:xfrm>
            <a:off x="5147142" y="6200099"/>
            <a:ext cx="1730681" cy="338426"/>
          </a:xfrm>
          <a:prstGeom prst="rect">
            <a:avLst/>
          </a:prstGeom>
        </p:spPr>
        <p:txBody>
          <a:bodyPr wrap="square">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599" b="1" i="0" u="none" strike="noStrike" kern="0" cap="none" spc="0" normalizeH="0" baseline="0" noProof="0" dirty="0">
                <a:ln>
                  <a:noFill/>
                </a:ln>
                <a:solidFill>
                  <a:sysClr val="windowText" lastClr="000000"/>
                </a:solidFill>
                <a:effectLst/>
                <a:uLnTx/>
                <a:uFillTx/>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a:xfrm>
            <a:off x="11221535" y="6200099"/>
            <a:ext cx="720069" cy="338426"/>
          </a:xfrm>
          <a:prstGeom prst="rect">
            <a:avLst/>
          </a:prstGeom>
        </p:spPr>
        <p:txBody>
          <a:bodyPr wrap="none">
            <a:sp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599" b="1" i="0" u="none" strike="noStrike" kern="0" cap="none" spc="0" normalizeH="0" baseline="0" noProof="0" dirty="0">
                <a:ln>
                  <a:noFill/>
                </a:ln>
                <a:solidFill>
                  <a:sysClr val="windowText" lastClr="000000"/>
                </a:solidFill>
                <a:effectLst/>
                <a:uLnTx/>
                <a:uFillTx/>
                <a:cs typeface="Segoe UI Semilight" panose="020B0402040204020203" pitchFamily="34" charset="0"/>
              </a:rPr>
              <a:t>Action</a:t>
            </a:r>
          </a:p>
        </p:txBody>
      </p:sp>
      <p:grpSp>
        <p:nvGrpSpPr>
          <p:cNvPr id="64" name="Group 63"/>
          <p:cNvGrpSpPr/>
          <p:nvPr/>
        </p:nvGrpSpPr>
        <p:grpSpPr>
          <a:xfrm>
            <a:off x="10611830" y="2367219"/>
            <a:ext cx="1550008" cy="3702149"/>
            <a:chOff x="10611830" y="2367219"/>
            <a:chExt cx="1550008" cy="3702149"/>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marL="0" marR="0" lvl="0" indent="0" algn="ctr" defTabSz="932563"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Automated </a:t>
                </a:r>
                <a:b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b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Systems</a:t>
                </a:r>
              </a:p>
            </p:txBody>
          </p:sp>
        </p:gr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1" name="Group 30"/>
          <p:cNvGrpSpPr/>
          <p:nvPr/>
        </p:nvGrpSpPr>
        <p:grpSpPr>
          <a:xfrm>
            <a:off x="4015367" y="1790395"/>
            <a:ext cx="2374749" cy="4320099"/>
            <a:chOff x="4015367" y="1790395"/>
            <a:chExt cx="2374749" cy="4320099"/>
          </a:xfrm>
        </p:grpSpPr>
        <p:grpSp>
          <p:nvGrpSpPr>
            <p:cNvPr id="26" name="Group 25"/>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Big Data Stores</a:t>
                </a: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30" name="Group 29"/>
            <p:cNvGrpSpPr/>
            <p:nvPr/>
          </p:nvGrpSpPr>
          <p:grpSpPr>
            <a:xfrm>
              <a:off x="4128059" y="3352325"/>
              <a:ext cx="1746619" cy="1547827"/>
              <a:chOff x="4128059" y="3352325"/>
              <a:chExt cx="1746619" cy="1547827"/>
            </a:xfrm>
          </p:grpSpPr>
          <p:grpSp>
            <p:nvGrpSpPr>
              <p:cNvPr id="28" name="Group 27"/>
              <p:cNvGrpSpPr/>
              <p:nvPr/>
            </p:nvGrpSpPr>
            <p:grpSpPr>
              <a:xfrm>
                <a:off x="4149766" y="3352325"/>
                <a:ext cx="1445011" cy="461665"/>
                <a:chOff x="4149766" y="3352325"/>
                <a:chExt cx="1445011" cy="461665"/>
              </a:xfrm>
            </p:grpSpPr>
            <p:sp>
              <p:nvSpPr>
                <p:cNvPr id="39" name="Rounded Rectangle 3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Rectangle 80"/>
                <p:cNvSpPr/>
                <p:nvPr/>
              </p:nvSpPr>
              <p:spPr>
                <a:xfrm>
                  <a:off x="4508069" y="3352325"/>
                  <a:ext cx="108670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Data Lake store</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9" name="Group 28"/>
              <p:cNvGrpSpPr/>
              <p:nvPr/>
            </p:nvGrpSpPr>
            <p:grpSpPr>
              <a:xfrm>
                <a:off x="4128059" y="4437777"/>
                <a:ext cx="1746619" cy="462375"/>
                <a:chOff x="4128059" y="4437777"/>
                <a:chExt cx="1746619" cy="462375"/>
              </a:xfrm>
            </p:grpSpPr>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81"/>
                <p:cNvSpPr/>
                <p:nvPr/>
              </p:nvSpPr>
              <p:spPr>
                <a:xfrm>
                  <a:off x="4489683" y="4446182"/>
                  <a:ext cx="1384995" cy="45397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a:t>
                  </a: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5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SQL Data Warehouse</a:t>
                  </a:r>
                  <a:endParaRPr kumimoji="0" lang="en-US" sz="115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Information Management</a:t>
              </a: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895648"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ea typeface="MS PGothic" charset="0"/>
              </a:endParaRPr>
            </a:p>
          </p:txBody>
        </p:sp>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955390"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Data Factory </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9" name="Rectangle 78"/>
            <p:cNvSpPr/>
            <p:nvPr/>
          </p:nvSpPr>
          <p:spPr>
            <a:xfrm>
              <a:off x="2295424" y="3922283"/>
              <a:ext cx="930255"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Data Catalog</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Rectangle 79"/>
            <p:cNvSpPr/>
            <p:nvPr/>
          </p:nvSpPr>
          <p:spPr>
            <a:xfrm>
              <a:off x="2295424" y="4954772"/>
              <a:ext cx="78810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Event Hub</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3" name="Group 12"/>
          <p:cNvGrpSpPr/>
          <p:nvPr/>
        </p:nvGrpSpPr>
        <p:grpSpPr>
          <a:xfrm>
            <a:off x="6277916" y="1790395"/>
            <a:ext cx="2370146" cy="4320099"/>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Machine Learning </a:t>
                </a:r>
                <a:b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br>
                <a:r>
                  <a:rPr kumimoji="0" lang="en-US" sz="1600" b="1"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and Analytics</a:t>
                </a:r>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37198"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HDInsight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0">
                        <a:srgbClr val="FFFFFF"/>
                      </a:gs>
                      <a:gs pos="100000">
                        <a:srgbClr val="FFFFFF"/>
                      </a:gs>
                    </a:gsLst>
                    <a:lin ang="5400000" scaled="0"/>
                  </a:gradFill>
                  <a:effectLst/>
                  <a:uLnTx/>
                  <a:uFillTx/>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1007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500"/>
                                        <p:tgtEl>
                                          <p:spTgt spid="2"/>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par>
                                <p:cTn id="31" presetID="22" presetClass="entr" presetSubtype="8"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wipe(left)">
                                      <p:cBhvr>
                                        <p:cTn id="33" dur="500"/>
                                        <p:tgtEl>
                                          <p:spTgt spid="63"/>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3800"/>
                            </p:stCondLst>
                            <p:childTnLst>
                              <p:par>
                                <p:cTn id="38" presetID="22" presetClass="entr" presetSubtype="8"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ea typeface="Segoe UI" pitchFamily="34" charset="0"/>
                <a:cs typeface="Segoe UI Semilight" panose="020B0402040204020203" pitchFamily="34" charset="0"/>
              </a:rPr>
              <a:t>Action</a:t>
            </a:r>
          </a:p>
        </p:txBody>
      </p:sp>
      <p:sp>
        <p:nvSpPr>
          <p:cNvPr id="5" name="Rectangle 4"/>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2917">
                      <a:schemeClr val="bg1"/>
                    </a:gs>
                    <a:gs pos="100000">
                      <a:schemeClr val="bg1"/>
                    </a:gs>
                  </a:gsLst>
                  <a:lin ang="5400000" scaled="0"/>
                </a:gradFill>
                <a:effectLst/>
                <a:uLnTx/>
                <a:uFillTx/>
                <a:ea typeface="Segoe UI" pitchFamily="34" charset="0"/>
                <a:cs typeface="Segoe UI Semilight" panose="020B0402040204020203" pitchFamily="34" charset="0"/>
              </a:rPr>
              <a:t>  </a:t>
            </a:r>
            <a:r>
              <a:rPr kumimoji="0" lang="en-US" sz="1800" b="0" i="0" u="none" strike="noStrike" kern="0" cap="none" spc="0" normalizeH="0" baseline="0" noProof="0" dirty="0">
                <a:ln>
                  <a:noFill/>
                </a:ln>
                <a:solidFill>
                  <a:schemeClr val="tx1"/>
                </a:solidFill>
                <a:effectLst/>
                <a:uLnTx/>
                <a:uFillTx/>
                <a:ea typeface="Segoe UI" pitchFamily="34" charset="0"/>
                <a:cs typeface="Segoe UI Semilight" panose="020B0402040204020203" pitchFamily="34" charset="0"/>
              </a:rPr>
              <a:t>Decision</a:t>
            </a:r>
          </a:p>
        </p:txBody>
      </p:sp>
      <p:grpSp>
        <p:nvGrpSpPr>
          <p:cNvPr id="17" name="Group 16"/>
          <p:cNvGrpSpPr/>
          <p:nvPr/>
        </p:nvGrpSpPr>
        <p:grpSpPr>
          <a:xfrm>
            <a:off x="1862799" y="4089970"/>
            <a:ext cx="6641439" cy="868680"/>
            <a:chOff x="2315494" y="3948329"/>
            <a:chExt cx="6783351" cy="868680"/>
          </a:xfrm>
        </p:grpSpPr>
        <p:sp>
          <p:nvSpPr>
            <p:cNvPr id="11" name="Pentagon 10"/>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2" name="Pentagon 11"/>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Interactive dashboards</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Why did it happen? </a:t>
              </a:r>
            </a:p>
          </p:txBody>
        </p:sp>
      </p:grpSp>
      <p:grpSp>
        <p:nvGrpSpPr>
          <p:cNvPr id="22" name="Group 21"/>
          <p:cNvGrpSpPr/>
          <p:nvPr/>
        </p:nvGrpSpPr>
        <p:grpSpPr>
          <a:xfrm>
            <a:off x="1862798" y="3180867"/>
            <a:ext cx="6641440" cy="868680"/>
            <a:chOff x="2315493" y="3039226"/>
            <a:chExt cx="6783352" cy="868680"/>
          </a:xfrm>
        </p:grpSpPr>
        <p:sp>
          <p:nvSpPr>
            <p:cNvPr id="13" name="Pentagon 12"/>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4" name="Pentagon 13"/>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Predictions</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might </a:t>
              </a: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happen? </a:t>
              </a:r>
            </a:p>
          </p:txBody>
        </p:sp>
      </p:grpSp>
      <p:grpSp>
        <p:nvGrpSpPr>
          <p:cNvPr id="30" name="Group 29"/>
          <p:cNvGrpSpPr/>
          <p:nvPr/>
        </p:nvGrpSpPr>
        <p:grpSpPr>
          <a:xfrm>
            <a:off x="1862797" y="1363662"/>
            <a:ext cx="9384641" cy="1778015"/>
            <a:chOff x="2315492" y="1222021"/>
            <a:chExt cx="9384641" cy="1778015"/>
          </a:xfrm>
        </p:grpSpPr>
        <p:grpSp>
          <p:nvGrpSpPr>
            <p:cNvPr id="29" name="Group 28"/>
            <p:cNvGrpSpPr/>
            <p:nvPr/>
          </p:nvGrpSpPr>
          <p:grpSpPr>
            <a:xfrm>
              <a:off x="2315492" y="1222021"/>
              <a:ext cx="9384641" cy="1778015"/>
              <a:chOff x="2315492" y="1222021"/>
              <a:chExt cx="9384641" cy="1778015"/>
            </a:xfrm>
          </p:grpSpPr>
          <p:grpSp>
            <p:nvGrpSpPr>
              <p:cNvPr id="27" name="Group 26"/>
              <p:cNvGrpSpPr/>
              <p:nvPr/>
            </p:nvGrpSpPr>
            <p:grpSpPr>
              <a:xfrm>
                <a:off x="2315492" y="1222021"/>
                <a:ext cx="9384641" cy="1778015"/>
                <a:chOff x="2315492" y="1222021"/>
                <a:chExt cx="9384641" cy="1778015"/>
              </a:xfrm>
            </p:grpSpPr>
            <p:sp>
              <p:nvSpPr>
                <p:cNvPr id="15" name="Pentagon 14"/>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6" name="Pentagon 15"/>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18" name="Rectangle 17"/>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Recommendations</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should I do? </a:t>
                  </a:r>
                </a:p>
              </p:txBody>
            </p:sp>
          </p:grpSp>
          <p:sp>
            <p:nvSpPr>
              <p:cNvPr id="20" name="TextBox 19"/>
              <p:cNvSpPr txBox="1"/>
              <p:nvPr/>
            </p:nvSpPr>
            <p:spPr>
              <a:xfrm>
                <a:off x="6217482" y="1492258"/>
                <a:ext cx="2007794" cy="489365"/>
              </a:xfrm>
              <a:prstGeom prst="rect">
                <a:avLst/>
              </a:prstGeom>
              <a:noFill/>
            </p:spPr>
            <p:txBody>
              <a:bodyPr wrap="none" lIns="182880" tIns="146304" rIns="182880" bIns="146304" rtlCol="0">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Decision automation</a:t>
                </a:r>
              </a:p>
            </p:txBody>
          </p:sp>
        </p:grpSp>
        <p:sp>
          <p:nvSpPr>
            <p:cNvPr id="19" name="TextBox 18"/>
            <p:cNvSpPr txBox="1"/>
            <p:nvPr/>
          </p:nvSpPr>
          <p:spPr>
            <a:xfrm>
              <a:off x="6215385" y="2341592"/>
              <a:ext cx="1717843" cy="489365"/>
            </a:xfrm>
            <a:prstGeom prst="rect">
              <a:avLst/>
            </a:prstGeom>
            <a:noFill/>
          </p:spPr>
          <p:txBody>
            <a:bodyPr wrap="none" lIns="182880" tIns="146304" rIns="182880" bIns="146304" rtlCol="0">
              <a:sp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Decision support</a:t>
              </a:r>
            </a:p>
          </p:txBody>
        </p:sp>
      </p:grpSp>
      <p:sp>
        <p:nvSpPr>
          <p:cNvPr id="3" name="Rectangle 2"/>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Data</a:t>
            </a:r>
          </a:p>
        </p:txBody>
      </p:sp>
      <p:grpSp>
        <p:nvGrpSpPr>
          <p:cNvPr id="25" name="Group 24"/>
          <p:cNvGrpSpPr/>
          <p:nvPr/>
        </p:nvGrpSpPr>
        <p:grpSpPr>
          <a:xfrm>
            <a:off x="469511" y="6049944"/>
            <a:ext cx="11508580" cy="572464"/>
            <a:chOff x="2364281" y="345104"/>
            <a:chExt cx="9194249" cy="572464"/>
          </a:xfrm>
        </p:grpSpPr>
        <p:cxnSp>
          <p:nvCxnSpPr>
            <p:cNvPr id="4" name="Straight Arrow Connector 3"/>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09072" y="345104"/>
              <a:ext cx="780410" cy="572464"/>
            </a:xfrm>
            <a:prstGeom prst="rect">
              <a:avLst/>
            </a:prstGeom>
            <a:solidFill>
              <a:schemeClr val="bg1"/>
            </a:solidFill>
            <a:ln>
              <a:noFill/>
            </a:ln>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Value</a:t>
              </a:r>
            </a:p>
          </p:txBody>
        </p:sp>
      </p:grpSp>
      <p:grpSp>
        <p:nvGrpSpPr>
          <p:cNvPr id="28" name="Group 27"/>
          <p:cNvGrpSpPr/>
          <p:nvPr/>
        </p:nvGrpSpPr>
        <p:grpSpPr>
          <a:xfrm>
            <a:off x="1891786" y="4999074"/>
            <a:ext cx="6762464" cy="868680"/>
            <a:chOff x="2352579" y="4857433"/>
            <a:chExt cx="6754366" cy="868680"/>
          </a:xfrm>
        </p:grpSpPr>
        <p:sp>
          <p:nvSpPr>
            <p:cNvPr id="10" name="Pentagon 9"/>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endParaRPr>
            </a:p>
          </p:txBody>
        </p:sp>
        <p:sp>
          <p:nvSpPr>
            <p:cNvPr id="9" name="Pentagon 8"/>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Static reports</a:t>
              </a:r>
            </a:p>
            <a:p>
              <a:pPr marL="0" marR="0" lvl="0" indent="0"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Semilight" panose="020B0402040204020203" pitchFamily="34" charset="0"/>
                </a:rPr>
                <a:t>What happened?</a:t>
              </a:r>
            </a:p>
          </p:txBody>
        </p:sp>
        <p:sp>
          <p:nvSpPr>
            <p:cNvPr id="8" name="TextBox 7"/>
            <p:cNvSpPr txBox="1"/>
            <p:nvPr/>
          </p:nvSpPr>
          <p:spPr>
            <a:xfrm>
              <a:off x="5747675" y="5071220"/>
              <a:ext cx="3359270"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Manual process</a:t>
              </a:r>
            </a:p>
          </p:txBody>
        </p:sp>
      </p:grpSp>
      <p:sp>
        <p:nvSpPr>
          <p:cNvPr id="2" name="Title 1"/>
          <p:cNvSpPr>
            <a:spLocks noGrp="1"/>
          </p:cNvSpPr>
          <p:nvPr>
            <p:ph type="title"/>
          </p:nvPr>
        </p:nvSpPr>
        <p:spPr/>
        <p:txBody>
          <a:bodyPr/>
          <a:lstStyle/>
          <a:p>
            <a:r>
              <a:rPr lang="en-US" dirty="0"/>
              <a:t>From data to decisions and actions</a:t>
            </a:r>
          </a:p>
        </p:txBody>
      </p:sp>
      <p:grpSp>
        <p:nvGrpSpPr>
          <p:cNvPr id="31" name="Group 30"/>
          <p:cNvGrpSpPr/>
          <p:nvPr/>
        </p:nvGrpSpPr>
        <p:grpSpPr>
          <a:xfrm>
            <a:off x="7733329" y="5358256"/>
            <a:ext cx="399110" cy="255091"/>
            <a:chOff x="4481847" y="2708926"/>
            <a:chExt cx="673103" cy="430214"/>
          </a:xfrm>
          <a:solidFill>
            <a:schemeClr val="bg1"/>
          </a:solidFill>
        </p:grpSpPr>
        <p:sp>
          <p:nvSpPr>
            <p:cNvPr id="32"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5" name="Group 44"/>
          <p:cNvGrpSpPr/>
          <p:nvPr/>
        </p:nvGrpSpPr>
        <p:grpSpPr>
          <a:xfrm>
            <a:off x="7697582" y="4441740"/>
            <a:ext cx="399110" cy="255091"/>
            <a:chOff x="4481847" y="2708926"/>
            <a:chExt cx="673103" cy="430214"/>
          </a:xfrm>
          <a:solidFill>
            <a:schemeClr val="bg1"/>
          </a:solidFill>
        </p:grpSpPr>
        <p:sp>
          <p:nvSpPr>
            <p:cNvPr id="46"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6902" y="3426421"/>
            <a:ext cx="353933" cy="375063"/>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0835" y="2501994"/>
            <a:ext cx="353933" cy="375063"/>
          </a:xfrm>
          <a:prstGeom prst="rect">
            <a:avLst/>
          </a:prstGeom>
        </p:spPr>
      </p:pic>
      <p:grpSp>
        <p:nvGrpSpPr>
          <p:cNvPr id="63" name="Group 62"/>
          <p:cNvGrpSpPr/>
          <p:nvPr/>
        </p:nvGrpSpPr>
        <p:grpSpPr>
          <a:xfrm>
            <a:off x="8725815" y="2570957"/>
            <a:ext cx="399110" cy="255091"/>
            <a:chOff x="4481847" y="2708926"/>
            <a:chExt cx="673103" cy="430214"/>
          </a:xfrm>
          <a:solidFill>
            <a:schemeClr val="bg1"/>
          </a:solidFill>
        </p:grpSpPr>
        <p:sp>
          <p:nvSpPr>
            <p:cNvPr id="6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701" y="1633899"/>
            <a:ext cx="353933" cy="375063"/>
          </a:xfrm>
          <a:prstGeom prst="rect">
            <a:avLst/>
          </a:prstGeom>
        </p:spPr>
      </p:pic>
      <p:sp>
        <p:nvSpPr>
          <p:cNvPr id="21" name="TextBox 20"/>
          <p:cNvSpPr txBox="1"/>
          <p:nvPr/>
        </p:nvSpPr>
        <p:spPr>
          <a:xfrm>
            <a:off x="8320589" y="2403186"/>
            <a:ext cx="41845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a:t>
            </a:r>
          </a:p>
        </p:txBody>
      </p:sp>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388" y="2625669"/>
            <a:ext cx="375108" cy="375108"/>
          </a:xfrm>
          <a:prstGeom prst="rect">
            <a:avLst/>
          </a:prstGeom>
        </p:spPr>
      </p:pic>
      <p:pic>
        <p:nvPicPr>
          <p:cNvPr id="77" name="Picture 13"/>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1015169" y="5074681"/>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23"/>
          <p:cNvGrpSpPr/>
          <p:nvPr/>
        </p:nvGrpSpPr>
        <p:grpSpPr>
          <a:xfrm>
            <a:off x="1012932" y="4217746"/>
            <a:ext cx="331473" cy="331473"/>
            <a:chOff x="1427514" y="3966362"/>
            <a:chExt cx="331473" cy="331473"/>
          </a:xfrm>
        </p:grpSpPr>
        <p:sp>
          <p:nvSpPr>
            <p:cNvPr id="78" name="Rounded Rectangle 77"/>
            <p:cNvSpPr/>
            <p:nvPr/>
          </p:nvSpPr>
          <p:spPr bwMode="auto">
            <a:xfrm>
              <a:off x="1427514" y="3966362"/>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p:cNvSpPr/>
            <p:nvPr/>
          </p:nvSpPr>
          <p:spPr bwMode="auto">
            <a:xfrm>
              <a:off x="1466642" y="400445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0" name="Rectangle 79"/>
            <p:cNvSpPr/>
            <p:nvPr/>
          </p:nvSpPr>
          <p:spPr bwMode="auto">
            <a:xfrm>
              <a:off x="1608790" y="400445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val 80"/>
            <p:cNvSpPr/>
            <p:nvPr/>
          </p:nvSpPr>
          <p:spPr bwMode="auto">
            <a:xfrm>
              <a:off x="1536081" y="4004853"/>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2" name="Oval 81"/>
            <p:cNvSpPr/>
            <p:nvPr/>
          </p:nvSpPr>
          <p:spPr bwMode="auto">
            <a:xfrm>
              <a:off x="1678229" y="4004853"/>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p:cNvSpPr/>
            <p:nvPr/>
          </p:nvSpPr>
          <p:spPr bwMode="auto">
            <a:xfrm>
              <a:off x="1466642" y="415662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Rectangle 83"/>
            <p:cNvSpPr/>
            <p:nvPr/>
          </p:nvSpPr>
          <p:spPr bwMode="auto">
            <a:xfrm>
              <a:off x="1608790" y="415662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Oval 84"/>
            <p:cNvSpPr/>
            <p:nvPr/>
          </p:nvSpPr>
          <p:spPr bwMode="auto">
            <a:xfrm>
              <a:off x="1536081" y="415702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6" name="Oval 85"/>
            <p:cNvSpPr/>
            <p:nvPr/>
          </p:nvSpPr>
          <p:spPr bwMode="auto">
            <a:xfrm>
              <a:off x="1678229" y="415702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Rectangle 86"/>
            <p:cNvSpPr/>
            <p:nvPr/>
          </p:nvSpPr>
          <p:spPr bwMode="auto">
            <a:xfrm>
              <a:off x="1539746" y="4229373"/>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Rectangle 87"/>
            <p:cNvSpPr/>
            <p:nvPr/>
          </p:nvSpPr>
          <p:spPr bwMode="auto">
            <a:xfrm>
              <a:off x="1681894" y="4229373"/>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9" name="Oval 88"/>
            <p:cNvSpPr/>
            <p:nvPr/>
          </p:nvSpPr>
          <p:spPr bwMode="auto">
            <a:xfrm>
              <a:off x="1467038" y="4229769"/>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Oval 89"/>
            <p:cNvSpPr/>
            <p:nvPr/>
          </p:nvSpPr>
          <p:spPr bwMode="auto">
            <a:xfrm>
              <a:off x="1609186" y="4229769"/>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 name="Rectangle 90"/>
            <p:cNvSpPr/>
            <p:nvPr/>
          </p:nvSpPr>
          <p:spPr bwMode="auto">
            <a:xfrm>
              <a:off x="1539746" y="40705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Rectangle 91"/>
            <p:cNvSpPr/>
            <p:nvPr/>
          </p:nvSpPr>
          <p:spPr bwMode="auto">
            <a:xfrm>
              <a:off x="1681894" y="40705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3" name="Oval 92"/>
            <p:cNvSpPr/>
            <p:nvPr/>
          </p:nvSpPr>
          <p:spPr bwMode="auto">
            <a:xfrm>
              <a:off x="1467038" y="407095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4" name="Oval 93"/>
            <p:cNvSpPr/>
            <p:nvPr/>
          </p:nvSpPr>
          <p:spPr bwMode="auto">
            <a:xfrm>
              <a:off x="1609186" y="407095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pic>
        <p:nvPicPr>
          <p:cNvPr id="95" name="Picture 9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824" y="1590404"/>
            <a:ext cx="339648" cy="352813"/>
          </a:xfrm>
          <a:prstGeom prst="rect">
            <a:avLst/>
          </a:prstGeom>
        </p:spPr>
      </p:pic>
      <p:pic>
        <p:nvPicPr>
          <p:cNvPr id="96" name="Picture 9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91980" y="1654312"/>
            <a:ext cx="474530" cy="367761"/>
          </a:xfrm>
          <a:prstGeom prst="rect">
            <a:avLst/>
          </a:prstGeom>
        </p:spPr>
      </p:pic>
      <p:sp>
        <p:nvSpPr>
          <p:cNvPr id="97" name="TextBox 96"/>
          <p:cNvSpPr txBox="1"/>
          <p:nvPr/>
        </p:nvSpPr>
        <p:spPr>
          <a:xfrm>
            <a:off x="10072957" y="1549088"/>
            <a:ext cx="41845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a:t>
            </a:r>
            <a:endParaRPr kumimoji="0" lang="en-US" sz="2400" b="0" i="0" u="none" strike="noStrike" kern="0" cap="none" spc="0" normalizeH="0" baseline="0" noProof="0" dirty="0" err="1">
              <a:ln>
                <a:noFill/>
              </a:ln>
              <a:solidFill>
                <a:schemeClr val="bg1"/>
              </a:solidFill>
              <a:effectLst/>
              <a:uLnTx/>
              <a:uFillTx/>
            </a:endParaRPr>
          </a:p>
        </p:txBody>
      </p:sp>
      <p:pic>
        <p:nvPicPr>
          <p:cNvPr id="98" name="Picture 9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5636" y="3480197"/>
            <a:ext cx="428269" cy="310126"/>
          </a:xfrm>
          <a:prstGeom prst="rect">
            <a:avLst/>
          </a:prstGeom>
        </p:spPr>
      </p:pic>
      <p:sp>
        <p:nvSpPr>
          <p:cNvPr id="99" name="TextBox 98"/>
          <p:cNvSpPr txBox="1"/>
          <p:nvPr/>
        </p:nvSpPr>
        <p:spPr>
          <a:xfrm>
            <a:off x="7393827" y="3335201"/>
            <a:ext cx="41845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a:t>
            </a:r>
          </a:p>
        </p:txBody>
      </p:sp>
      <p:pic>
        <p:nvPicPr>
          <p:cNvPr id="100" name="Picture 9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8291" y="2551231"/>
            <a:ext cx="428269" cy="310126"/>
          </a:xfrm>
          <a:prstGeom prst="rect">
            <a:avLst/>
          </a:prstGeom>
        </p:spPr>
      </p:pic>
      <p:sp>
        <p:nvSpPr>
          <p:cNvPr id="101" name="TextBox 100"/>
          <p:cNvSpPr txBox="1"/>
          <p:nvPr/>
        </p:nvSpPr>
        <p:spPr>
          <a:xfrm>
            <a:off x="7726482" y="2406235"/>
            <a:ext cx="418454"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rPr>
              <a:t>+</a:t>
            </a:r>
          </a:p>
        </p:txBody>
      </p:sp>
    </p:spTree>
    <p:extLst>
      <p:ext uri="{BB962C8B-B14F-4D97-AF65-F5344CB8AC3E}">
        <p14:creationId xmlns:p14="http://schemas.microsoft.com/office/powerpoint/2010/main" val="2863211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5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10" presetClass="entr" presetSubtype="0"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500"/>
                                        <p:tgtEl>
                                          <p:spTgt spid="101"/>
                                        </p:tgtEl>
                                      </p:cBhvr>
                                    </p:animEffect>
                                  </p:childTnLst>
                                </p:cTn>
                              </p:par>
                              <p:par>
                                <p:cTn id="52" presetID="10" presetClass="entr" presetSubtype="0"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7"/>
                                        </p:tgtEl>
                                        <p:attrNameLst>
                                          <p:attrName>style.visibility</p:attrName>
                                        </p:attrNameLst>
                                      </p:cBhvr>
                                      <p:to>
                                        <p:strVal val="visible"/>
                                      </p:to>
                                    </p:set>
                                    <p:animEffect transition="in" filter="fade">
                                      <p:cBhvr>
                                        <p:cTn id="62" dur="500"/>
                                        <p:tgtEl>
                                          <p:spTgt spid="97"/>
                                        </p:tgtEl>
                                      </p:cBhvr>
                                    </p:animEffect>
                                  </p:childTnLst>
                                </p:cTn>
                              </p:par>
                              <p:par>
                                <p:cTn id="63" presetID="10"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7" grpId="0"/>
      <p:bldP spid="99" grpId="0"/>
      <p:bldP spid="10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531999" y="1573078"/>
            <a:ext cx="7688774" cy="396820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a:t>
            </a:r>
          </a:p>
        </p:txBody>
      </p:sp>
      <p:sp>
        <p:nvSpPr>
          <p:cNvPr id="2" name="Title 1"/>
          <p:cNvSpPr>
            <a:spLocks noGrp="1"/>
          </p:cNvSpPr>
          <p:nvPr>
            <p:ph type="title"/>
          </p:nvPr>
        </p:nvSpPr>
        <p:spPr>
          <a:xfrm>
            <a:off x="212472" y="258842"/>
            <a:ext cx="12161836" cy="982194"/>
          </a:xfrm>
        </p:spPr>
        <p:txBody>
          <a:bodyPr/>
          <a:lstStyle/>
          <a:p>
            <a:r>
              <a:rPr lang="en-US" sz="3600" b="1" dirty="0"/>
              <a:t>Example: </a:t>
            </a:r>
            <a:r>
              <a:rPr lang="en-US" sz="3600" dirty="0"/>
              <a:t>Integrating AX Retail with Azure ML Recommender</a:t>
            </a:r>
            <a:endParaRPr lang="en-US" sz="2800" dirty="0">
              <a:gradFill>
                <a:gsLst>
                  <a:gs pos="46250">
                    <a:schemeClr val="tx2"/>
                  </a:gs>
                  <a:gs pos="87000">
                    <a:schemeClr val="tx2"/>
                  </a:gs>
                </a:gsLst>
                <a:lin ang="5400000" scaled="0"/>
              </a:gradFill>
            </a:endParaRPr>
          </a:p>
        </p:txBody>
      </p:sp>
      <p:sp>
        <p:nvSpPr>
          <p:cNvPr id="5" name="Rectangle 4"/>
          <p:cNvSpPr/>
          <p:nvPr/>
        </p:nvSpPr>
        <p:spPr bwMode="auto">
          <a:xfrm>
            <a:off x="612771" y="1575541"/>
            <a:ext cx="2732722" cy="4616032"/>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6"/>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0"/>
                    </a14:imgEffect>
                  </a14:imgLayer>
                </a14:imgProps>
              </a:ext>
              <a:ext uri="{28A0092B-C50C-407E-A947-70E740481C1C}">
                <a14:useLocalDpi xmlns:a14="http://schemas.microsoft.com/office/drawing/2010/main" val="0"/>
              </a:ext>
            </a:extLst>
          </a:blip>
          <a:stretch>
            <a:fillRect/>
          </a:stretch>
        </p:blipFill>
        <p:spPr>
          <a:xfrm>
            <a:off x="1179442" y="1772593"/>
            <a:ext cx="1175902" cy="302218"/>
          </a:xfrm>
          <a:prstGeom prst="rect">
            <a:avLst/>
          </a:prstGeom>
        </p:spPr>
      </p:pic>
      <p:grpSp>
        <p:nvGrpSpPr>
          <p:cNvPr id="8" name="Group 7"/>
          <p:cNvGrpSpPr/>
          <p:nvPr/>
        </p:nvGrpSpPr>
        <p:grpSpPr>
          <a:xfrm>
            <a:off x="1179442" y="2483203"/>
            <a:ext cx="1178377" cy="461408"/>
            <a:chOff x="254307" y="4009619"/>
            <a:chExt cx="1155376" cy="452402"/>
          </a:xfrm>
        </p:grpSpPr>
        <p:pic>
          <p:nvPicPr>
            <p:cNvPr id="9" name="Picture 13"/>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54307" y="4012923"/>
              <a:ext cx="323288" cy="42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548069" y="4009619"/>
              <a:ext cx="861614" cy="452402"/>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AX Internal</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SQL DB</a:t>
              </a:r>
            </a:p>
          </p:txBody>
        </p:sp>
      </p:grpSp>
      <p:grpSp>
        <p:nvGrpSpPr>
          <p:cNvPr id="11" name="Group 10"/>
          <p:cNvGrpSpPr/>
          <p:nvPr/>
        </p:nvGrpSpPr>
        <p:grpSpPr>
          <a:xfrm>
            <a:off x="2088425" y="3106937"/>
            <a:ext cx="1264940" cy="433167"/>
            <a:chOff x="254307" y="4009619"/>
            <a:chExt cx="1240247" cy="424712"/>
          </a:xfrm>
        </p:grpSpPr>
        <p:pic>
          <p:nvPicPr>
            <p:cNvPr id="12" name="Picture 13"/>
            <p:cNvPicPr>
              <a:picLocks noChangeAspect="1"/>
            </p:cNvPicPr>
            <p:nvPr/>
          </p:nvPicPr>
          <p:blipFill>
            <a:blip r:embed="rId5">
              <a:lum bright="100000"/>
              <a:extLst>
                <a:ext uri="{28A0092B-C50C-407E-A947-70E740481C1C}">
                  <a14:useLocalDpi xmlns:a14="http://schemas.microsoft.com/office/drawing/2010/main" val="0"/>
                </a:ext>
              </a:extLst>
            </a:blip>
            <a:srcRect/>
            <a:stretch>
              <a:fillRect/>
            </a:stretch>
          </p:blipFill>
          <p:spPr bwMode="auto">
            <a:xfrm>
              <a:off x="254307" y="4012923"/>
              <a:ext cx="323288" cy="42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48069" y="4009619"/>
              <a:ext cx="946485" cy="271467"/>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Entity</a:t>
              </a:r>
              <a:r>
                <a:rPr kumimoji="0" lang="en-US" sz="1199" b="0" i="0" u="none" strike="noStrike" kern="0" cap="none" spc="0" normalizeH="0" noProof="0" dirty="0">
                  <a:ln>
                    <a:noFill/>
                  </a:ln>
                  <a:gradFill>
                    <a:gsLst>
                      <a:gs pos="0">
                        <a:srgbClr val="FFFFFF"/>
                      </a:gs>
                      <a:gs pos="100000">
                        <a:srgbClr val="FFFFFF"/>
                      </a:gs>
                    </a:gsLst>
                    <a:lin ang="5400000" scaled="0"/>
                  </a:gradFill>
                  <a:effectLst/>
                  <a:uLnTx/>
                  <a:uFillTx/>
                </a:rPr>
                <a:t> Store</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
        <p:nvSpPr>
          <p:cNvPr id="23" name="Rectangle 22"/>
          <p:cNvSpPr/>
          <p:nvPr/>
        </p:nvSpPr>
        <p:spPr bwMode="auto">
          <a:xfrm>
            <a:off x="3834741" y="2603715"/>
            <a:ext cx="7153557" cy="1193058"/>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7500">
                    <a:schemeClr val="bg1"/>
                  </a:gs>
                  <a:gs pos="35000">
                    <a:schemeClr val="bg1"/>
                  </a:gs>
                </a:gsLst>
                <a:lin ang="5400000" scaled="0"/>
              </a:gradFill>
              <a:effectLst/>
              <a:uLnTx/>
              <a:uFillTx/>
            </a:endParaRPr>
          </a:p>
        </p:txBody>
      </p:sp>
      <p:cxnSp>
        <p:nvCxnSpPr>
          <p:cNvPr id="14" name="Elbow Connector 13"/>
          <p:cNvCxnSpPr/>
          <p:nvPr/>
        </p:nvCxnSpPr>
        <p:spPr>
          <a:xfrm rot="16200000" flipH="1">
            <a:off x="1431754" y="2828916"/>
            <a:ext cx="418537" cy="593439"/>
          </a:xfrm>
          <a:prstGeom prst="bentConnector2">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3998563" y="2245800"/>
            <a:ext cx="1843109" cy="58264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7500">
                    <a:schemeClr val="bg1"/>
                  </a:gs>
                  <a:gs pos="35000">
                    <a:schemeClr val="bg1"/>
                  </a:gs>
                </a:gsLst>
                <a:lin ang="5400000" scaled="0"/>
              </a:gradFill>
              <a:effectLst/>
              <a:uLnTx/>
              <a:uFillTx/>
            </a:endParaRPr>
          </a:p>
        </p:txBody>
      </p:sp>
      <p:sp>
        <p:nvSpPr>
          <p:cNvPr id="36" name="Rectangle 35"/>
          <p:cNvSpPr/>
          <p:nvPr/>
        </p:nvSpPr>
        <p:spPr bwMode="auto">
          <a:xfrm>
            <a:off x="3833754" y="2099223"/>
            <a:ext cx="7153557" cy="1697549"/>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7500">
                    <a:schemeClr val="bg1"/>
                  </a:gs>
                  <a:gs pos="35000">
                    <a:schemeClr val="bg1"/>
                  </a:gs>
                </a:gsLst>
                <a:lin ang="5400000" scaled="0"/>
              </a:gradFill>
              <a:effectLst/>
              <a:uLnTx/>
              <a:uFillTx/>
            </a:endParaRPr>
          </a:p>
        </p:txBody>
      </p:sp>
      <p:sp>
        <p:nvSpPr>
          <p:cNvPr id="37" name="Rectangle 36"/>
          <p:cNvSpPr/>
          <p:nvPr/>
        </p:nvSpPr>
        <p:spPr bwMode="auto">
          <a:xfrm>
            <a:off x="3997577" y="1868403"/>
            <a:ext cx="1550816" cy="46833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7500">
                    <a:schemeClr val="bg1"/>
                  </a:gs>
                  <a:gs pos="35000">
                    <a:schemeClr val="bg1"/>
                  </a:gs>
                </a:gsLst>
                <a:lin ang="5400000" scaled="0"/>
              </a:gradFill>
              <a:effectLst/>
              <a:uLnTx/>
              <a:uFillTx/>
            </a:endParaRPr>
          </a:p>
        </p:txBody>
      </p:sp>
      <p:grpSp>
        <p:nvGrpSpPr>
          <p:cNvPr id="15" name="Group 14"/>
          <p:cNvGrpSpPr/>
          <p:nvPr/>
        </p:nvGrpSpPr>
        <p:grpSpPr>
          <a:xfrm>
            <a:off x="4064916" y="2373010"/>
            <a:ext cx="1840092" cy="461408"/>
            <a:chOff x="5700166" y="3536002"/>
            <a:chExt cx="1804177" cy="452402"/>
          </a:xfrm>
          <a:noFill/>
        </p:grpSpPr>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0166" y="3579248"/>
              <a:ext cx="367734" cy="367734"/>
            </a:xfrm>
            <a:prstGeom prst="rect">
              <a:avLst/>
            </a:prstGeom>
            <a:grpFill/>
          </p:spPr>
        </p:pic>
        <p:sp>
          <p:nvSpPr>
            <p:cNvPr id="17" name="Rectangle 16"/>
            <p:cNvSpPr/>
            <p:nvPr/>
          </p:nvSpPr>
          <p:spPr>
            <a:xfrm>
              <a:off x="6103944" y="3536002"/>
              <a:ext cx="1400399" cy="452402"/>
            </a:xfrm>
            <a:prstGeom prst="rect">
              <a:avLst/>
            </a:prstGeom>
            <a:grpFill/>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Retail Recommender</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Data Factory</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0" name="Group 49"/>
          <p:cNvGrpSpPr/>
          <p:nvPr/>
        </p:nvGrpSpPr>
        <p:grpSpPr>
          <a:xfrm>
            <a:off x="991559" y="4699588"/>
            <a:ext cx="1533696" cy="461408"/>
            <a:chOff x="991559" y="4735038"/>
            <a:chExt cx="1533696" cy="461408"/>
          </a:xfrm>
        </p:grpSpPr>
        <p:sp>
          <p:nvSpPr>
            <p:cNvPr id="19" name="Freeform 26"/>
            <p:cNvSpPr>
              <a:spLocks noEditPoints="1"/>
            </p:cNvSpPr>
            <p:nvPr/>
          </p:nvSpPr>
          <p:spPr bwMode="black">
            <a:xfrm>
              <a:off x="991559" y="4752091"/>
              <a:ext cx="427303" cy="427302"/>
            </a:xfrm>
            <a:custGeom>
              <a:avLst/>
              <a:gdLst>
                <a:gd name="T0" fmla="*/ 52 w 154"/>
                <a:gd name="T1" fmla="*/ 58 h 154"/>
                <a:gd name="T2" fmla="*/ 70 w 154"/>
                <a:gd name="T3" fmla="*/ 47 h 154"/>
                <a:gd name="T4" fmla="*/ 57 w 154"/>
                <a:gd name="T5" fmla="*/ 64 h 154"/>
                <a:gd name="T6" fmla="*/ 102 w 154"/>
                <a:gd name="T7" fmla="*/ 92 h 154"/>
                <a:gd name="T8" fmla="*/ 85 w 154"/>
                <a:gd name="T9" fmla="*/ 108 h 154"/>
                <a:gd name="T10" fmla="*/ 92 w 154"/>
                <a:gd name="T11" fmla="*/ 91 h 154"/>
                <a:gd name="T12" fmla="*/ 102 w 154"/>
                <a:gd name="T13" fmla="*/ 92 h 154"/>
                <a:gd name="T14" fmla="*/ 82 w 154"/>
                <a:gd name="T15" fmla="*/ 81 h 154"/>
                <a:gd name="T16" fmla="*/ 89 w 154"/>
                <a:gd name="T17" fmla="*/ 89 h 154"/>
                <a:gd name="T18" fmla="*/ 79 w 154"/>
                <a:gd name="T19" fmla="*/ 105 h 154"/>
                <a:gd name="T20" fmla="*/ 53 w 154"/>
                <a:gd name="T21" fmla="*/ 100 h 154"/>
                <a:gd name="T22" fmla="*/ 72 w 154"/>
                <a:gd name="T23" fmla="*/ 83 h 154"/>
                <a:gd name="T24" fmla="*/ 75 w 154"/>
                <a:gd name="T25" fmla="*/ 108 h 154"/>
                <a:gd name="T26" fmla="*/ 53 w 154"/>
                <a:gd name="T27" fmla="*/ 100 h 154"/>
                <a:gd name="T28" fmla="*/ 70 w 154"/>
                <a:gd name="T29" fmla="*/ 79 h 154"/>
                <a:gd name="T30" fmla="*/ 52 w 154"/>
                <a:gd name="T31" fmla="*/ 90 h 154"/>
                <a:gd name="T32" fmla="*/ 65 w 154"/>
                <a:gd name="T33" fmla="*/ 73 h 154"/>
                <a:gd name="T34" fmla="*/ 75 w 154"/>
                <a:gd name="T35" fmla="*/ 70 h 154"/>
                <a:gd name="T36" fmla="*/ 66 w 154"/>
                <a:gd name="T37" fmla="*/ 69 h 154"/>
                <a:gd name="T38" fmla="*/ 73 w 154"/>
                <a:gd name="T39" fmla="*/ 49 h 154"/>
                <a:gd name="T40" fmla="*/ 75 w 154"/>
                <a:gd name="T41" fmla="*/ 70 h 154"/>
                <a:gd name="T42" fmla="*/ 79 w 154"/>
                <a:gd name="T43" fmla="*/ 70 h 154"/>
                <a:gd name="T44" fmla="*/ 82 w 154"/>
                <a:gd name="T45" fmla="*/ 44 h 154"/>
                <a:gd name="T46" fmla="*/ 101 w 154"/>
                <a:gd name="T47" fmla="*/ 58 h 154"/>
                <a:gd name="T48" fmla="*/ 101 w 154"/>
                <a:gd name="T49" fmla="*/ 62 h 154"/>
                <a:gd name="T50" fmla="*/ 93 w 154"/>
                <a:gd name="T51" fmla="*/ 80 h 154"/>
                <a:gd name="T52" fmla="*/ 83 w 154"/>
                <a:gd name="T53" fmla="*/ 78 h 154"/>
                <a:gd name="T54" fmla="*/ 101 w 154"/>
                <a:gd name="T55" fmla="*/ 62 h 154"/>
                <a:gd name="T56" fmla="*/ 109 w 154"/>
                <a:gd name="T57" fmla="*/ 92 h 154"/>
                <a:gd name="T58" fmla="*/ 97 w 154"/>
                <a:gd name="T59" fmla="*/ 81 h 154"/>
                <a:gd name="T60" fmla="*/ 108 w 154"/>
                <a:gd name="T61" fmla="*/ 53 h 154"/>
                <a:gd name="T62" fmla="*/ 73 w 154"/>
                <a:gd name="T63" fmla="*/ 39 h 154"/>
                <a:gd name="T64" fmla="*/ 45 w 154"/>
                <a:gd name="T65" fmla="*/ 62 h 154"/>
                <a:gd name="T66" fmla="*/ 57 w 154"/>
                <a:gd name="T67" fmla="*/ 72 h 154"/>
                <a:gd name="T68" fmla="*/ 46 w 154"/>
                <a:gd name="T69" fmla="*/ 100 h 154"/>
                <a:gd name="T70" fmla="*/ 81 w 154"/>
                <a:gd name="T71" fmla="*/ 115 h 154"/>
                <a:gd name="T72" fmla="*/ 77 w 154"/>
                <a:gd name="T73" fmla="*/ 0 h 154"/>
                <a:gd name="T74" fmla="*/ 77 w 154"/>
                <a:gd name="T75" fmla="*/ 154 h 154"/>
                <a:gd name="T76" fmla="*/ 77 w 154"/>
                <a:gd name="T77" fmla="*/ 0 h 154"/>
                <a:gd name="T78" fmla="*/ 143 w 154"/>
                <a:gd name="T79" fmla="*/ 77 h 154"/>
                <a:gd name="T80" fmla="*/ 11 w 154"/>
                <a:gd name="T8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54">
                  <a:moveTo>
                    <a:pt x="52" y="62"/>
                  </a:moveTo>
                  <a:cubicBezTo>
                    <a:pt x="50" y="61"/>
                    <a:pt x="50" y="59"/>
                    <a:pt x="52" y="58"/>
                  </a:cubicBezTo>
                  <a:cubicBezTo>
                    <a:pt x="69" y="46"/>
                    <a:pt x="69" y="46"/>
                    <a:pt x="69" y="46"/>
                  </a:cubicBezTo>
                  <a:cubicBezTo>
                    <a:pt x="70" y="45"/>
                    <a:pt x="71" y="46"/>
                    <a:pt x="70" y="47"/>
                  </a:cubicBezTo>
                  <a:cubicBezTo>
                    <a:pt x="62" y="63"/>
                    <a:pt x="62" y="63"/>
                    <a:pt x="62" y="63"/>
                  </a:cubicBezTo>
                  <a:cubicBezTo>
                    <a:pt x="61" y="65"/>
                    <a:pt x="59" y="65"/>
                    <a:pt x="57" y="64"/>
                  </a:cubicBezTo>
                  <a:lnTo>
                    <a:pt x="52" y="62"/>
                  </a:lnTo>
                  <a:close/>
                  <a:moveTo>
                    <a:pt x="102" y="92"/>
                  </a:moveTo>
                  <a:cubicBezTo>
                    <a:pt x="104" y="93"/>
                    <a:pt x="104" y="94"/>
                    <a:pt x="102" y="95"/>
                  </a:cubicBezTo>
                  <a:cubicBezTo>
                    <a:pt x="85" y="108"/>
                    <a:pt x="85" y="108"/>
                    <a:pt x="85" y="108"/>
                  </a:cubicBezTo>
                  <a:cubicBezTo>
                    <a:pt x="83" y="109"/>
                    <a:pt x="83" y="108"/>
                    <a:pt x="83" y="107"/>
                  </a:cubicBezTo>
                  <a:cubicBezTo>
                    <a:pt x="92" y="91"/>
                    <a:pt x="92" y="91"/>
                    <a:pt x="92" y="91"/>
                  </a:cubicBezTo>
                  <a:cubicBezTo>
                    <a:pt x="93" y="89"/>
                    <a:pt x="95" y="88"/>
                    <a:pt x="96" y="89"/>
                  </a:cubicBezTo>
                  <a:lnTo>
                    <a:pt x="102" y="92"/>
                  </a:lnTo>
                  <a:close/>
                  <a:moveTo>
                    <a:pt x="79" y="83"/>
                  </a:moveTo>
                  <a:cubicBezTo>
                    <a:pt x="79" y="81"/>
                    <a:pt x="80" y="81"/>
                    <a:pt x="82" y="81"/>
                  </a:cubicBezTo>
                  <a:cubicBezTo>
                    <a:pt x="87" y="84"/>
                    <a:pt x="87" y="84"/>
                    <a:pt x="87" y="84"/>
                  </a:cubicBezTo>
                  <a:cubicBezTo>
                    <a:pt x="89" y="85"/>
                    <a:pt x="89" y="87"/>
                    <a:pt x="89" y="89"/>
                  </a:cubicBezTo>
                  <a:cubicBezTo>
                    <a:pt x="80" y="105"/>
                    <a:pt x="80" y="105"/>
                    <a:pt x="80" y="105"/>
                  </a:cubicBezTo>
                  <a:cubicBezTo>
                    <a:pt x="79" y="107"/>
                    <a:pt x="79" y="107"/>
                    <a:pt x="79" y="105"/>
                  </a:cubicBezTo>
                  <a:lnTo>
                    <a:pt x="79" y="83"/>
                  </a:lnTo>
                  <a:close/>
                  <a:moveTo>
                    <a:pt x="53" y="100"/>
                  </a:moveTo>
                  <a:cubicBezTo>
                    <a:pt x="51" y="99"/>
                    <a:pt x="51" y="97"/>
                    <a:pt x="52" y="96"/>
                  </a:cubicBezTo>
                  <a:cubicBezTo>
                    <a:pt x="72" y="83"/>
                    <a:pt x="72" y="83"/>
                    <a:pt x="72" y="83"/>
                  </a:cubicBezTo>
                  <a:cubicBezTo>
                    <a:pt x="74" y="82"/>
                    <a:pt x="75" y="82"/>
                    <a:pt x="75" y="84"/>
                  </a:cubicBezTo>
                  <a:cubicBezTo>
                    <a:pt x="75" y="108"/>
                    <a:pt x="75" y="108"/>
                    <a:pt x="75" y="108"/>
                  </a:cubicBezTo>
                  <a:cubicBezTo>
                    <a:pt x="75" y="110"/>
                    <a:pt x="73" y="111"/>
                    <a:pt x="72" y="110"/>
                  </a:cubicBezTo>
                  <a:lnTo>
                    <a:pt x="53" y="100"/>
                  </a:lnTo>
                  <a:close/>
                  <a:moveTo>
                    <a:pt x="70" y="76"/>
                  </a:moveTo>
                  <a:cubicBezTo>
                    <a:pt x="72" y="76"/>
                    <a:pt x="72" y="78"/>
                    <a:pt x="70" y="79"/>
                  </a:cubicBezTo>
                  <a:cubicBezTo>
                    <a:pt x="53" y="91"/>
                    <a:pt x="53" y="91"/>
                    <a:pt x="53" y="91"/>
                  </a:cubicBezTo>
                  <a:cubicBezTo>
                    <a:pt x="51" y="92"/>
                    <a:pt x="51" y="92"/>
                    <a:pt x="52" y="90"/>
                  </a:cubicBezTo>
                  <a:cubicBezTo>
                    <a:pt x="60" y="74"/>
                    <a:pt x="60" y="74"/>
                    <a:pt x="60" y="74"/>
                  </a:cubicBezTo>
                  <a:cubicBezTo>
                    <a:pt x="61" y="72"/>
                    <a:pt x="63" y="72"/>
                    <a:pt x="65" y="73"/>
                  </a:cubicBezTo>
                  <a:lnTo>
                    <a:pt x="70" y="76"/>
                  </a:lnTo>
                  <a:close/>
                  <a:moveTo>
                    <a:pt x="75" y="70"/>
                  </a:moveTo>
                  <a:cubicBezTo>
                    <a:pt x="75" y="72"/>
                    <a:pt x="74" y="73"/>
                    <a:pt x="72" y="72"/>
                  </a:cubicBezTo>
                  <a:cubicBezTo>
                    <a:pt x="66" y="69"/>
                    <a:pt x="66" y="69"/>
                    <a:pt x="66" y="69"/>
                  </a:cubicBezTo>
                  <a:cubicBezTo>
                    <a:pt x="65" y="68"/>
                    <a:pt x="64" y="66"/>
                    <a:pt x="65" y="65"/>
                  </a:cubicBezTo>
                  <a:cubicBezTo>
                    <a:pt x="73" y="49"/>
                    <a:pt x="73" y="49"/>
                    <a:pt x="73" y="49"/>
                  </a:cubicBezTo>
                  <a:cubicBezTo>
                    <a:pt x="74" y="47"/>
                    <a:pt x="75" y="47"/>
                    <a:pt x="75" y="49"/>
                  </a:cubicBezTo>
                  <a:lnTo>
                    <a:pt x="75" y="70"/>
                  </a:lnTo>
                  <a:close/>
                  <a:moveTo>
                    <a:pt x="81" y="71"/>
                  </a:moveTo>
                  <a:cubicBezTo>
                    <a:pt x="80" y="72"/>
                    <a:pt x="79" y="72"/>
                    <a:pt x="79" y="70"/>
                  </a:cubicBezTo>
                  <a:cubicBezTo>
                    <a:pt x="79" y="46"/>
                    <a:pt x="79" y="46"/>
                    <a:pt x="79" y="46"/>
                  </a:cubicBezTo>
                  <a:cubicBezTo>
                    <a:pt x="79" y="44"/>
                    <a:pt x="80" y="43"/>
                    <a:pt x="82" y="44"/>
                  </a:cubicBezTo>
                  <a:cubicBezTo>
                    <a:pt x="101" y="54"/>
                    <a:pt x="101" y="54"/>
                    <a:pt x="101" y="54"/>
                  </a:cubicBezTo>
                  <a:cubicBezTo>
                    <a:pt x="102" y="55"/>
                    <a:pt x="102" y="57"/>
                    <a:pt x="101" y="58"/>
                  </a:cubicBezTo>
                  <a:lnTo>
                    <a:pt x="81" y="71"/>
                  </a:lnTo>
                  <a:close/>
                  <a:moveTo>
                    <a:pt x="101" y="62"/>
                  </a:moveTo>
                  <a:cubicBezTo>
                    <a:pt x="102" y="61"/>
                    <a:pt x="103" y="62"/>
                    <a:pt x="102" y="63"/>
                  </a:cubicBezTo>
                  <a:cubicBezTo>
                    <a:pt x="93" y="80"/>
                    <a:pt x="93" y="80"/>
                    <a:pt x="93" y="80"/>
                  </a:cubicBezTo>
                  <a:cubicBezTo>
                    <a:pt x="93" y="81"/>
                    <a:pt x="91" y="82"/>
                    <a:pt x="89" y="81"/>
                  </a:cubicBezTo>
                  <a:cubicBezTo>
                    <a:pt x="83" y="78"/>
                    <a:pt x="83" y="78"/>
                    <a:pt x="83" y="78"/>
                  </a:cubicBezTo>
                  <a:cubicBezTo>
                    <a:pt x="82" y="77"/>
                    <a:pt x="82" y="76"/>
                    <a:pt x="83" y="75"/>
                  </a:cubicBezTo>
                  <a:lnTo>
                    <a:pt x="101" y="62"/>
                  </a:lnTo>
                  <a:close/>
                  <a:moveTo>
                    <a:pt x="110" y="95"/>
                  </a:moveTo>
                  <a:cubicBezTo>
                    <a:pt x="111" y="94"/>
                    <a:pt x="111" y="92"/>
                    <a:pt x="109" y="92"/>
                  </a:cubicBezTo>
                  <a:cubicBezTo>
                    <a:pt x="98" y="86"/>
                    <a:pt x="98" y="86"/>
                    <a:pt x="98" y="86"/>
                  </a:cubicBezTo>
                  <a:cubicBezTo>
                    <a:pt x="97" y="85"/>
                    <a:pt x="96" y="83"/>
                    <a:pt x="97" y="81"/>
                  </a:cubicBezTo>
                  <a:cubicBezTo>
                    <a:pt x="109" y="58"/>
                    <a:pt x="109" y="58"/>
                    <a:pt x="109" y="58"/>
                  </a:cubicBezTo>
                  <a:cubicBezTo>
                    <a:pt x="110" y="56"/>
                    <a:pt x="109" y="54"/>
                    <a:pt x="108" y="53"/>
                  </a:cubicBezTo>
                  <a:cubicBezTo>
                    <a:pt x="79" y="38"/>
                    <a:pt x="79" y="38"/>
                    <a:pt x="79" y="38"/>
                  </a:cubicBezTo>
                  <a:cubicBezTo>
                    <a:pt x="77" y="37"/>
                    <a:pt x="75" y="38"/>
                    <a:pt x="73" y="39"/>
                  </a:cubicBezTo>
                  <a:cubicBezTo>
                    <a:pt x="44" y="59"/>
                    <a:pt x="44" y="59"/>
                    <a:pt x="44" y="59"/>
                  </a:cubicBezTo>
                  <a:cubicBezTo>
                    <a:pt x="43" y="60"/>
                    <a:pt x="43" y="61"/>
                    <a:pt x="45" y="62"/>
                  </a:cubicBezTo>
                  <a:cubicBezTo>
                    <a:pt x="55" y="68"/>
                    <a:pt x="55" y="68"/>
                    <a:pt x="55" y="68"/>
                  </a:cubicBezTo>
                  <a:cubicBezTo>
                    <a:pt x="57" y="69"/>
                    <a:pt x="58" y="71"/>
                    <a:pt x="57" y="72"/>
                  </a:cubicBezTo>
                  <a:cubicBezTo>
                    <a:pt x="44" y="96"/>
                    <a:pt x="44" y="96"/>
                    <a:pt x="44" y="96"/>
                  </a:cubicBezTo>
                  <a:cubicBezTo>
                    <a:pt x="44" y="98"/>
                    <a:pt x="44" y="100"/>
                    <a:pt x="46" y="100"/>
                  </a:cubicBezTo>
                  <a:cubicBezTo>
                    <a:pt x="75" y="116"/>
                    <a:pt x="75" y="116"/>
                    <a:pt x="75" y="116"/>
                  </a:cubicBezTo>
                  <a:cubicBezTo>
                    <a:pt x="77" y="117"/>
                    <a:pt x="79" y="116"/>
                    <a:pt x="81" y="115"/>
                  </a:cubicBezTo>
                  <a:lnTo>
                    <a:pt x="110" y="95"/>
                  </a:lnTo>
                  <a:close/>
                  <a:moveTo>
                    <a:pt x="77" y="0"/>
                  </a:moveTo>
                  <a:cubicBezTo>
                    <a:pt x="35" y="0"/>
                    <a:pt x="0" y="35"/>
                    <a:pt x="0" y="77"/>
                  </a:cubicBezTo>
                  <a:cubicBezTo>
                    <a:pt x="0" y="119"/>
                    <a:pt x="35" y="154"/>
                    <a:pt x="77" y="154"/>
                  </a:cubicBezTo>
                  <a:cubicBezTo>
                    <a:pt x="119" y="154"/>
                    <a:pt x="154" y="119"/>
                    <a:pt x="154" y="77"/>
                  </a:cubicBezTo>
                  <a:cubicBezTo>
                    <a:pt x="154" y="35"/>
                    <a:pt x="119" y="0"/>
                    <a:pt x="77" y="0"/>
                  </a:cubicBezTo>
                  <a:moveTo>
                    <a:pt x="77" y="11"/>
                  </a:moveTo>
                  <a:cubicBezTo>
                    <a:pt x="114" y="11"/>
                    <a:pt x="143" y="40"/>
                    <a:pt x="143" y="77"/>
                  </a:cubicBezTo>
                  <a:cubicBezTo>
                    <a:pt x="143" y="114"/>
                    <a:pt x="114" y="143"/>
                    <a:pt x="77" y="143"/>
                  </a:cubicBezTo>
                  <a:cubicBezTo>
                    <a:pt x="40" y="143"/>
                    <a:pt x="11" y="114"/>
                    <a:pt x="11" y="77"/>
                  </a:cubicBezTo>
                  <a:cubicBezTo>
                    <a:pt x="11" y="40"/>
                    <a:pt x="40" y="11"/>
                    <a:pt x="77"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20" name="Rectangle 19"/>
            <p:cNvSpPr/>
            <p:nvPr/>
          </p:nvSpPr>
          <p:spPr>
            <a:xfrm>
              <a:off x="1418862" y="4735038"/>
              <a:ext cx="1106393" cy="46140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Recommender</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Client</a:t>
              </a:r>
            </a:p>
          </p:txBody>
        </p:sp>
      </p:gr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4920" y="4735038"/>
            <a:ext cx="353882" cy="375010"/>
          </a:xfrm>
          <a:prstGeom prst="rect">
            <a:avLst/>
          </a:prstGeom>
        </p:spPr>
      </p:pic>
      <p:sp>
        <p:nvSpPr>
          <p:cNvPr id="22" name="Rectangle 21"/>
          <p:cNvSpPr/>
          <p:nvPr/>
        </p:nvSpPr>
        <p:spPr>
          <a:xfrm>
            <a:off x="4484302" y="4695017"/>
            <a:ext cx="1349408" cy="46140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Azure ML Product</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Recommender APIs</a:t>
            </a:r>
          </a:p>
        </p:txBody>
      </p:sp>
      <p:sp>
        <p:nvSpPr>
          <p:cNvPr id="25" name="Freeform 30"/>
          <p:cNvSpPr>
            <a:spLocks noEditPoints="1"/>
          </p:cNvSpPr>
          <p:nvPr/>
        </p:nvSpPr>
        <p:spPr bwMode="auto">
          <a:xfrm>
            <a:off x="4128769" y="3145584"/>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895648"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ea typeface="MS PGothic" charset="0"/>
            </a:endParaRPr>
          </a:p>
        </p:txBody>
      </p:sp>
      <p:sp>
        <p:nvSpPr>
          <p:cNvPr id="27" name="Rectangle 26"/>
          <p:cNvSpPr/>
          <p:nvPr/>
        </p:nvSpPr>
        <p:spPr>
          <a:xfrm>
            <a:off x="4401841" y="3089343"/>
            <a:ext cx="946093" cy="461408"/>
          </a:xfrm>
          <a:prstGeom prst="rect">
            <a:avLst/>
          </a:prstGeom>
          <a:noFill/>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Extract Data </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From AX DW</a:t>
            </a:r>
            <a:endPar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6528" y="3192171"/>
            <a:ext cx="428208" cy="310082"/>
          </a:xfrm>
          <a:prstGeom prst="rect">
            <a:avLst/>
          </a:prstGeom>
        </p:spPr>
      </p:pic>
      <p:sp>
        <p:nvSpPr>
          <p:cNvPr id="29" name="Rectangle 28"/>
          <p:cNvSpPr/>
          <p:nvPr/>
        </p:nvSpPr>
        <p:spPr>
          <a:xfrm>
            <a:off x="6168101" y="3102211"/>
            <a:ext cx="1457624" cy="461408"/>
          </a:xfrm>
          <a:prstGeom prst="rect">
            <a:avLst/>
          </a:prstGeom>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Unique-</a:t>
            </a:r>
            <a:r>
              <a:rPr kumimoji="0" lang="en-US" sz="1199" b="0" i="0" u="none" strike="noStrike" kern="0" cap="none" spc="-30" normalizeH="0" baseline="0" noProof="0" dirty="0" err="1">
                <a:ln>
                  <a:noFill/>
                </a:ln>
                <a:gradFill>
                  <a:gsLst>
                    <a:gs pos="0">
                      <a:srgbClr val="FFFFFF"/>
                    </a:gs>
                    <a:gs pos="100000">
                      <a:srgbClr val="FFFFFF"/>
                    </a:gs>
                  </a:gsLst>
                  <a:lin ang="5400000" scaled="0"/>
                </a:gradFill>
                <a:effectLst/>
                <a:uLnTx/>
                <a:uFillTx/>
                <a:cs typeface="Segoe UI Semilight" panose="020B0402040204020203" pitchFamily="34" charset="0"/>
              </a:rPr>
              <a:t>ify</a:t>
            </a: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 Cash</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POS Transactions </a:t>
            </a:r>
          </a:p>
        </p:txBody>
      </p:sp>
      <p:sp>
        <p:nvSpPr>
          <p:cNvPr id="30" name="Freeform 30"/>
          <p:cNvSpPr>
            <a:spLocks noEditPoints="1"/>
          </p:cNvSpPr>
          <p:nvPr/>
        </p:nvSpPr>
        <p:spPr bwMode="auto">
          <a:xfrm>
            <a:off x="7625725" y="3162370"/>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895648"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ea typeface="MS PGothic" charset="0"/>
            </a:endParaRPr>
          </a:p>
        </p:txBody>
      </p:sp>
      <p:sp>
        <p:nvSpPr>
          <p:cNvPr id="31" name="Freeform 26"/>
          <p:cNvSpPr>
            <a:spLocks noEditPoints="1"/>
          </p:cNvSpPr>
          <p:nvPr/>
        </p:nvSpPr>
        <p:spPr bwMode="black">
          <a:xfrm>
            <a:off x="9093360" y="3121808"/>
            <a:ext cx="427303" cy="427302"/>
          </a:xfrm>
          <a:custGeom>
            <a:avLst/>
            <a:gdLst>
              <a:gd name="T0" fmla="*/ 52 w 154"/>
              <a:gd name="T1" fmla="*/ 58 h 154"/>
              <a:gd name="T2" fmla="*/ 70 w 154"/>
              <a:gd name="T3" fmla="*/ 47 h 154"/>
              <a:gd name="T4" fmla="*/ 57 w 154"/>
              <a:gd name="T5" fmla="*/ 64 h 154"/>
              <a:gd name="T6" fmla="*/ 102 w 154"/>
              <a:gd name="T7" fmla="*/ 92 h 154"/>
              <a:gd name="T8" fmla="*/ 85 w 154"/>
              <a:gd name="T9" fmla="*/ 108 h 154"/>
              <a:gd name="T10" fmla="*/ 92 w 154"/>
              <a:gd name="T11" fmla="*/ 91 h 154"/>
              <a:gd name="T12" fmla="*/ 102 w 154"/>
              <a:gd name="T13" fmla="*/ 92 h 154"/>
              <a:gd name="T14" fmla="*/ 82 w 154"/>
              <a:gd name="T15" fmla="*/ 81 h 154"/>
              <a:gd name="T16" fmla="*/ 89 w 154"/>
              <a:gd name="T17" fmla="*/ 89 h 154"/>
              <a:gd name="T18" fmla="*/ 79 w 154"/>
              <a:gd name="T19" fmla="*/ 105 h 154"/>
              <a:gd name="T20" fmla="*/ 53 w 154"/>
              <a:gd name="T21" fmla="*/ 100 h 154"/>
              <a:gd name="T22" fmla="*/ 72 w 154"/>
              <a:gd name="T23" fmla="*/ 83 h 154"/>
              <a:gd name="T24" fmla="*/ 75 w 154"/>
              <a:gd name="T25" fmla="*/ 108 h 154"/>
              <a:gd name="T26" fmla="*/ 53 w 154"/>
              <a:gd name="T27" fmla="*/ 100 h 154"/>
              <a:gd name="T28" fmla="*/ 70 w 154"/>
              <a:gd name="T29" fmla="*/ 79 h 154"/>
              <a:gd name="T30" fmla="*/ 52 w 154"/>
              <a:gd name="T31" fmla="*/ 90 h 154"/>
              <a:gd name="T32" fmla="*/ 65 w 154"/>
              <a:gd name="T33" fmla="*/ 73 h 154"/>
              <a:gd name="T34" fmla="*/ 75 w 154"/>
              <a:gd name="T35" fmla="*/ 70 h 154"/>
              <a:gd name="T36" fmla="*/ 66 w 154"/>
              <a:gd name="T37" fmla="*/ 69 h 154"/>
              <a:gd name="T38" fmla="*/ 73 w 154"/>
              <a:gd name="T39" fmla="*/ 49 h 154"/>
              <a:gd name="T40" fmla="*/ 75 w 154"/>
              <a:gd name="T41" fmla="*/ 70 h 154"/>
              <a:gd name="T42" fmla="*/ 79 w 154"/>
              <a:gd name="T43" fmla="*/ 70 h 154"/>
              <a:gd name="T44" fmla="*/ 82 w 154"/>
              <a:gd name="T45" fmla="*/ 44 h 154"/>
              <a:gd name="T46" fmla="*/ 101 w 154"/>
              <a:gd name="T47" fmla="*/ 58 h 154"/>
              <a:gd name="T48" fmla="*/ 101 w 154"/>
              <a:gd name="T49" fmla="*/ 62 h 154"/>
              <a:gd name="T50" fmla="*/ 93 w 154"/>
              <a:gd name="T51" fmla="*/ 80 h 154"/>
              <a:gd name="T52" fmla="*/ 83 w 154"/>
              <a:gd name="T53" fmla="*/ 78 h 154"/>
              <a:gd name="T54" fmla="*/ 101 w 154"/>
              <a:gd name="T55" fmla="*/ 62 h 154"/>
              <a:gd name="T56" fmla="*/ 109 w 154"/>
              <a:gd name="T57" fmla="*/ 92 h 154"/>
              <a:gd name="T58" fmla="*/ 97 w 154"/>
              <a:gd name="T59" fmla="*/ 81 h 154"/>
              <a:gd name="T60" fmla="*/ 108 w 154"/>
              <a:gd name="T61" fmla="*/ 53 h 154"/>
              <a:gd name="T62" fmla="*/ 73 w 154"/>
              <a:gd name="T63" fmla="*/ 39 h 154"/>
              <a:gd name="T64" fmla="*/ 45 w 154"/>
              <a:gd name="T65" fmla="*/ 62 h 154"/>
              <a:gd name="T66" fmla="*/ 57 w 154"/>
              <a:gd name="T67" fmla="*/ 72 h 154"/>
              <a:gd name="T68" fmla="*/ 46 w 154"/>
              <a:gd name="T69" fmla="*/ 100 h 154"/>
              <a:gd name="T70" fmla="*/ 81 w 154"/>
              <a:gd name="T71" fmla="*/ 115 h 154"/>
              <a:gd name="T72" fmla="*/ 77 w 154"/>
              <a:gd name="T73" fmla="*/ 0 h 154"/>
              <a:gd name="T74" fmla="*/ 77 w 154"/>
              <a:gd name="T75" fmla="*/ 154 h 154"/>
              <a:gd name="T76" fmla="*/ 77 w 154"/>
              <a:gd name="T77" fmla="*/ 0 h 154"/>
              <a:gd name="T78" fmla="*/ 143 w 154"/>
              <a:gd name="T79" fmla="*/ 77 h 154"/>
              <a:gd name="T80" fmla="*/ 11 w 154"/>
              <a:gd name="T8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54">
                <a:moveTo>
                  <a:pt x="52" y="62"/>
                </a:moveTo>
                <a:cubicBezTo>
                  <a:pt x="50" y="61"/>
                  <a:pt x="50" y="59"/>
                  <a:pt x="52" y="58"/>
                </a:cubicBezTo>
                <a:cubicBezTo>
                  <a:pt x="69" y="46"/>
                  <a:pt x="69" y="46"/>
                  <a:pt x="69" y="46"/>
                </a:cubicBezTo>
                <a:cubicBezTo>
                  <a:pt x="70" y="45"/>
                  <a:pt x="71" y="46"/>
                  <a:pt x="70" y="47"/>
                </a:cubicBezTo>
                <a:cubicBezTo>
                  <a:pt x="62" y="63"/>
                  <a:pt x="62" y="63"/>
                  <a:pt x="62" y="63"/>
                </a:cubicBezTo>
                <a:cubicBezTo>
                  <a:pt x="61" y="65"/>
                  <a:pt x="59" y="65"/>
                  <a:pt x="57" y="64"/>
                </a:cubicBezTo>
                <a:lnTo>
                  <a:pt x="52" y="62"/>
                </a:lnTo>
                <a:close/>
                <a:moveTo>
                  <a:pt x="102" y="92"/>
                </a:moveTo>
                <a:cubicBezTo>
                  <a:pt x="104" y="93"/>
                  <a:pt x="104" y="94"/>
                  <a:pt x="102" y="95"/>
                </a:cubicBezTo>
                <a:cubicBezTo>
                  <a:pt x="85" y="108"/>
                  <a:pt x="85" y="108"/>
                  <a:pt x="85" y="108"/>
                </a:cubicBezTo>
                <a:cubicBezTo>
                  <a:pt x="83" y="109"/>
                  <a:pt x="83" y="108"/>
                  <a:pt x="83" y="107"/>
                </a:cubicBezTo>
                <a:cubicBezTo>
                  <a:pt x="92" y="91"/>
                  <a:pt x="92" y="91"/>
                  <a:pt x="92" y="91"/>
                </a:cubicBezTo>
                <a:cubicBezTo>
                  <a:pt x="93" y="89"/>
                  <a:pt x="95" y="88"/>
                  <a:pt x="96" y="89"/>
                </a:cubicBezTo>
                <a:lnTo>
                  <a:pt x="102" y="92"/>
                </a:lnTo>
                <a:close/>
                <a:moveTo>
                  <a:pt x="79" y="83"/>
                </a:moveTo>
                <a:cubicBezTo>
                  <a:pt x="79" y="81"/>
                  <a:pt x="80" y="81"/>
                  <a:pt x="82" y="81"/>
                </a:cubicBezTo>
                <a:cubicBezTo>
                  <a:pt x="87" y="84"/>
                  <a:pt x="87" y="84"/>
                  <a:pt x="87" y="84"/>
                </a:cubicBezTo>
                <a:cubicBezTo>
                  <a:pt x="89" y="85"/>
                  <a:pt x="89" y="87"/>
                  <a:pt x="89" y="89"/>
                </a:cubicBezTo>
                <a:cubicBezTo>
                  <a:pt x="80" y="105"/>
                  <a:pt x="80" y="105"/>
                  <a:pt x="80" y="105"/>
                </a:cubicBezTo>
                <a:cubicBezTo>
                  <a:pt x="79" y="107"/>
                  <a:pt x="79" y="107"/>
                  <a:pt x="79" y="105"/>
                </a:cubicBezTo>
                <a:lnTo>
                  <a:pt x="79" y="83"/>
                </a:lnTo>
                <a:close/>
                <a:moveTo>
                  <a:pt x="53" y="100"/>
                </a:moveTo>
                <a:cubicBezTo>
                  <a:pt x="51" y="99"/>
                  <a:pt x="51" y="97"/>
                  <a:pt x="52" y="96"/>
                </a:cubicBezTo>
                <a:cubicBezTo>
                  <a:pt x="72" y="83"/>
                  <a:pt x="72" y="83"/>
                  <a:pt x="72" y="83"/>
                </a:cubicBezTo>
                <a:cubicBezTo>
                  <a:pt x="74" y="82"/>
                  <a:pt x="75" y="82"/>
                  <a:pt x="75" y="84"/>
                </a:cubicBezTo>
                <a:cubicBezTo>
                  <a:pt x="75" y="108"/>
                  <a:pt x="75" y="108"/>
                  <a:pt x="75" y="108"/>
                </a:cubicBezTo>
                <a:cubicBezTo>
                  <a:pt x="75" y="110"/>
                  <a:pt x="73" y="111"/>
                  <a:pt x="72" y="110"/>
                </a:cubicBezTo>
                <a:lnTo>
                  <a:pt x="53" y="100"/>
                </a:lnTo>
                <a:close/>
                <a:moveTo>
                  <a:pt x="70" y="76"/>
                </a:moveTo>
                <a:cubicBezTo>
                  <a:pt x="72" y="76"/>
                  <a:pt x="72" y="78"/>
                  <a:pt x="70" y="79"/>
                </a:cubicBezTo>
                <a:cubicBezTo>
                  <a:pt x="53" y="91"/>
                  <a:pt x="53" y="91"/>
                  <a:pt x="53" y="91"/>
                </a:cubicBezTo>
                <a:cubicBezTo>
                  <a:pt x="51" y="92"/>
                  <a:pt x="51" y="92"/>
                  <a:pt x="52" y="90"/>
                </a:cubicBezTo>
                <a:cubicBezTo>
                  <a:pt x="60" y="74"/>
                  <a:pt x="60" y="74"/>
                  <a:pt x="60" y="74"/>
                </a:cubicBezTo>
                <a:cubicBezTo>
                  <a:pt x="61" y="72"/>
                  <a:pt x="63" y="72"/>
                  <a:pt x="65" y="73"/>
                </a:cubicBezTo>
                <a:lnTo>
                  <a:pt x="70" y="76"/>
                </a:lnTo>
                <a:close/>
                <a:moveTo>
                  <a:pt x="75" y="70"/>
                </a:moveTo>
                <a:cubicBezTo>
                  <a:pt x="75" y="72"/>
                  <a:pt x="74" y="73"/>
                  <a:pt x="72" y="72"/>
                </a:cubicBezTo>
                <a:cubicBezTo>
                  <a:pt x="66" y="69"/>
                  <a:pt x="66" y="69"/>
                  <a:pt x="66" y="69"/>
                </a:cubicBezTo>
                <a:cubicBezTo>
                  <a:pt x="65" y="68"/>
                  <a:pt x="64" y="66"/>
                  <a:pt x="65" y="65"/>
                </a:cubicBezTo>
                <a:cubicBezTo>
                  <a:pt x="73" y="49"/>
                  <a:pt x="73" y="49"/>
                  <a:pt x="73" y="49"/>
                </a:cubicBezTo>
                <a:cubicBezTo>
                  <a:pt x="74" y="47"/>
                  <a:pt x="75" y="47"/>
                  <a:pt x="75" y="49"/>
                </a:cubicBezTo>
                <a:lnTo>
                  <a:pt x="75" y="70"/>
                </a:lnTo>
                <a:close/>
                <a:moveTo>
                  <a:pt x="81" y="71"/>
                </a:moveTo>
                <a:cubicBezTo>
                  <a:pt x="80" y="72"/>
                  <a:pt x="79" y="72"/>
                  <a:pt x="79" y="70"/>
                </a:cubicBezTo>
                <a:cubicBezTo>
                  <a:pt x="79" y="46"/>
                  <a:pt x="79" y="46"/>
                  <a:pt x="79" y="46"/>
                </a:cubicBezTo>
                <a:cubicBezTo>
                  <a:pt x="79" y="44"/>
                  <a:pt x="80" y="43"/>
                  <a:pt x="82" y="44"/>
                </a:cubicBezTo>
                <a:cubicBezTo>
                  <a:pt x="101" y="54"/>
                  <a:pt x="101" y="54"/>
                  <a:pt x="101" y="54"/>
                </a:cubicBezTo>
                <a:cubicBezTo>
                  <a:pt x="102" y="55"/>
                  <a:pt x="102" y="57"/>
                  <a:pt x="101" y="58"/>
                </a:cubicBezTo>
                <a:lnTo>
                  <a:pt x="81" y="71"/>
                </a:lnTo>
                <a:close/>
                <a:moveTo>
                  <a:pt x="101" y="62"/>
                </a:moveTo>
                <a:cubicBezTo>
                  <a:pt x="102" y="61"/>
                  <a:pt x="103" y="62"/>
                  <a:pt x="102" y="63"/>
                </a:cubicBezTo>
                <a:cubicBezTo>
                  <a:pt x="93" y="80"/>
                  <a:pt x="93" y="80"/>
                  <a:pt x="93" y="80"/>
                </a:cubicBezTo>
                <a:cubicBezTo>
                  <a:pt x="93" y="81"/>
                  <a:pt x="91" y="82"/>
                  <a:pt x="89" y="81"/>
                </a:cubicBezTo>
                <a:cubicBezTo>
                  <a:pt x="83" y="78"/>
                  <a:pt x="83" y="78"/>
                  <a:pt x="83" y="78"/>
                </a:cubicBezTo>
                <a:cubicBezTo>
                  <a:pt x="82" y="77"/>
                  <a:pt x="82" y="76"/>
                  <a:pt x="83" y="75"/>
                </a:cubicBezTo>
                <a:lnTo>
                  <a:pt x="101" y="62"/>
                </a:lnTo>
                <a:close/>
                <a:moveTo>
                  <a:pt x="110" y="95"/>
                </a:moveTo>
                <a:cubicBezTo>
                  <a:pt x="111" y="94"/>
                  <a:pt x="111" y="92"/>
                  <a:pt x="109" y="92"/>
                </a:cubicBezTo>
                <a:cubicBezTo>
                  <a:pt x="98" y="86"/>
                  <a:pt x="98" y="86"/>
                  <a:pt x="98" y="86"/>
                </a:cubicBezTo>
                <a:cubicBezTo>
                  <a:pt x="97" y="85"/>
                  <a:pt x="96" y="83"/>
                  <a:pt x="97" y="81"/>
                </a:cubicBezTo>
                <a:cubicBezTo>
                  <a:pt x="109" y="58"/>
                  <a:pt x="109" y="58"/>
                  <a:pt x="109" y="58"/>
                </a:cubicBezTo>
                <a:cubicBezTo>
                  <a:pt x="110" y="56"/>
                  <a:pt x="109" y="54"/>
                  <a:pt x="108" y="53"/>
                </a:cubicBezTo>
                <a:cubicBezTo>
                  <a:pt x="79" y="38"/>
                  <a:pt x="79" y="38"/>
                  <a:pt x="79" y="38"/>
                </a:cubicBezTo>
                <a:cubicBezTo>
                  <a:pt x="77" y="37"/>
                  <a:pt x="75" y="38"/>
                  <a:pt x="73" y="39"/>
                </a:cubicBezTo>
                <a:cubicBezTo>
                  <a:pt x="44" y="59"/>
                  <a:pt x="44" y="59"/>
                  <a:pt x="44" y="59"/>
                </a:cubicBezTo>
                <a:cubicBezTo>
                  <a:pt x="43" y="60"/>
                  <a:pt x="43" y="61"/>
                  <a:pt x="45" y="62"/>
                </a:cubicBezTo>
                <a:cubicBezTo>
                  <a:pt x="55" y="68"/>
                  <a:pt x="55" y="68"/>
                  <a:pt x="55" y="68"/>
                </a:cubicBezTo>
                <a:cubicBezTo>
                  <a:pt x="57" y="69"/>
                  <a:pt x="58" y="71"/>
                  <a:pt x="57" y="72"/>
                </a:cubicBezTo>
                <a:cubicBezTo>
                  <a:pt x="44" y="96"/>
                  <a:pt x="44" y="96"/>
                  <a:pt x="44" y="96"/>
                </a:cubicBezTo>
                <a:cubicBezTo>
                  <a:pt x="44" y="98"/>
                  <a:pt x="44" y="100"/>
                  <a:pt x="46" y="100"/>
                </a:cubicBezTo>
                <a:cubicBezTo>
                  <a:pt x="75" y="116"/>
                  <a:pt x="75" y="116"/>
                  <a:pt x="75" y="116"/>
                </a:cubicBezTo>
                <a:cubicBezTo>
                  <a:pt x="77" y="117"/>
                  <a:pt x="79" y="116"/>
                  <a:pt x="81" y="115"/>
                </a:cubicBezTo>
                <a:lnTo>
                  <a:pt x="110" y="95"/>
                </a:lnTo>
                <a:close/>
                <a:moveTo>
                  <a:pt x="77" y="0"/>
                </a:moveTo>
                <a:cubicBezTo>
                  <a:pt x="35" y="0"/>
                  <a:pt x="0" y="35"/>
                  <a:pt x="0" y="77"/>
                </a:cubicBezTo>
                <a:cubicBezTo>
                  <a:pt x="0" y="119"/>
                  <a:pt x="35" y="154"/>
                  <a:pt x="77" y="154"/>
                </a:cubicBezTo>
                <a:cubicBezTo>
                  <a:pt x="119" y="154"/>
                  <a:pt x="154" y="119"/>
                  <a:pt x="154" y="77"/>
                </a:cubicBezTo>
                <a:cubicBezTo>
                  <a:pt x="154" y="35"/>
                  <a:pt x="119" y="0"/>
                  <a:pt x="77" y="0"/>
                </a:cubicBezTo>
                <a:moveTo>
                  <a:pt x="77" y="11"/>
                </a:moveTo>
                <a:cubicBezTo>
                  <a:pt x="114" y="11"/>
                  <a:pt x="143" y="40"/>
                  <a:pt x="143" y="77"/>
                </a:cubicBezTo>
                <a:cubicBezTo>
                  <a:pt x="143" y="114"/>
                  <a:pt x="114" y="143"/>
                  <a:pt x="77" y="143"/>
                </a:cubicBezTo>
                <a:cubicBezTo>
                  <a:pt x="40" y="143"/>
                  <a:pt x="11" y="114"/>
                  <a:pt x="11" y="77"/>
                </a:cubicBezTo>
                <a:cubicBezTo>
                  <a:pt x="11" y="40"/>
                  <a:pt x="40" y="11"/>
                  <a:pt x="77"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4" name="Rectangle 33"/>
          <p:cNvSpPr/>
          <p:nvPr/>
        </p:nvSpPr>
        <p:spPr>
          <a:xfrm>
            <a:off x="7916257" y="3114890"/>
            <a:ext cx="1457624" cy="461408"/>
          </a:xfrm>
          <a:prstGeom prst="rect">
            <a:avLst/>
          </a:prstGeom>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Save Results to</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Temporary Blob </a:t>
            </a:r>
          </a:p>
        </p:txBody>
      </p:sp>
      <p:sp>
        <p:nvSpPr>
          <p:cNvPr id="35" name="Rectangle 34"/>
          <p:cNvSpPr/>
          <p:nvPr/>
        </p:nvSpPr>
        <p:spPr>
          <a:xfrm>
            <a:off x="9531661" y="3009942"/>
            <a:ext cx="1457624" cy="645946"/>
          </a:xfrm>
          <a:prstGeom prst="rect">
            <a:avLst/>
          </a:prstGeom>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Call Recommender</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API to Create and </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dirty="0">
                <a:ln>
                  <a:noFill/>
                </a:ln>
                <a:gradFill>
                  <a:gsLst>
                    <a:gs pos="0">
                      <a:srgbClr val="FFFFFF"/>
                    </a:gs>
                    <a:gs pos="100000">
                      <a:srgbClr val="FFFFFF"/>
                    </a:gs>
                  </a:gsLst>
                  <a:lin ang="5400000" scaled="0"/>
                </a:gradFill>
                <a:effectLst/>
                <a:uLnTx/>
                <a:uFillTx/>
                <a:cs typeface="Segoe UI Semilight" panose="020B0402040204020203" pitchFamily="34" charset="0"/>
              </a:rPr>
              <a:t>Build Model</a:t>
            </a:r>
          </a:p>
        </p:txBody>
      </p:sp>
      <p:sp>
        <p:nvSpPr>
          <p:cNvPr id="38" name="Rectangle 37"/>
          <p:cNvSpPr/>
          <p:nvPr/>
        </p:nvSpPr>
        <p:spPr>
          <a:xfrm>
            <a:off x="3996312" y="1962192"/>
            <a:ext cx="2001532" cy="276871"/>
          </a:xfrm>
          <a:prstGeom prst="rect">
            <a:avLst/>
          </a:prstGeom>
          <a:noFill/>
        </p:spPr>
        <p:txBody>
          <a:bodyPr wrap="squar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Azure Resource Group</a:t>
            </a:r>
          </a:p>
        </p:txBody>
      </p:sp>
      <p:cxnSp>
        <p:nvCxnSpPr>
          <p:cNvPr id="40" name="Elbow Connector 39"/>
          <p:cNvCxnSpPr>
            <a:stCxn id="31" idx="37"/>
          </p:cNvCxnSpPr>
          <p:nvPr/>
        </p:nvCxnSpPr>
        <p:spPr>
          <a:xfrm flipH="1">
            <a:off x="6164736" y="3549110"/>
            <a:ext cx="3142276" cy="1372728"/>
          </a:xfrm>
          <a:prstGeom prst="bentConnector3">
            <a:avLst>
              <a:gd name="adj1" fmla="val 626"/>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21" idx="1"/>
          </p:cNvCxnSpPr>
          <p:nvPr/>
        </p:nvCxnSpPr>
        <p:spPr>
          <a:xfrm>
            <a:off x="2519040" y="4921838"/>
            <a:ext cx="1545880" cy="705"/>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379309" y="4099605"/>
            <a:ext cx="11374385" cy="17805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7500">
                    <a:schemeClr val="bg1"/>
                  </a:gs>
                  <a:gs pos="35000">
                    <a:schemeClr val="bg1"/>
                  </a:gs>
                </a:gsLst>
                <a:lin ang="5400000" scaled="0"/>
              </a:gradFill>
              <a:effectLst/>
              <a:uLnTx/>
              <a:uFillTx/>
            </a:endParaRPr>
          </a:p>
        </p:txBody>
      </p:sp>
      <p:grpSp>
        <p:nvGrpSpPr>
          <p:cNvPr id="56" name="Group 55"/>
          <p:cNvGrpSpPr/>
          <p:nvPr/>
        </p:nvGrpSpPr>
        <p:grpSpPr>
          <a:xfrm>
            <a:off x="991559" y="5317050"/>
            <a:ext cx="1988949" cy="461408"/>
            <a:chOff x="991559" y="4735038"/>
            <a:chExt cx="1988949" cy="461408"/>
          </a:xfrm>
        </p:grpSpPr>
        <p:sp>
          <p:nvSpPr>
            <p:cNvPr id="57" name="Freeform 26"/>
            <p:cNvSpPr>
              <a:spLocks noEditPoints="1"/>
            </p:cNvSpPr>
            <p:nvPr/>
          </p:nvSpPr>
          <p:spPr bwMode="black">
            <a:xfrm>
              <a:off x="991559" y="4752091"/>
              <a:ext cx="427303" cy="427302"/>
            </a:xfrm>
            <a:custGeom>
              <a:avLst/>
              <a:gdLst>
                <a:gd name="T0" fmla="*/ 52 w 154"/>
                <a:gd name="T1" fmla="*/ 58 h 154"/>
                <a:gd name="T2" fmla="*/ 70 w 154"/>
                <a:gd name="T3" fmla="*/ 47 h 154"/>
                <a:gd name="T4" fmla="*/ 57 w 154"/>
                <a:gd name="T5" fmla="*/ 64 h 154"/>
                <a:gd name="T6" fmla="*/ 102 w 154"/>
                <a:gd name="T7" fmla="*/ 92 h 154"/>
                <a:gd name="T8" fmla="*/ 85 w 154"/>
                <a:gd name="T9" fmla="*/ 108 h 154"/>
                <a:gd name="T10" fmla="*/ 92 w 154"/>
                <a:gd name="T11" fmla="*/ 91 h 154"/>
                <a:gd name="T12" fmla="*/ 102 w 154"/>
                <a:gd name="T13" fmla="*/ 92 h 154"/>
                <a:gd name="T14" fmla="*/ 82 w 154"/>
                <a:gd name="T15" fmla="*/ 81 h 154"/>
                <a:gd name="T16" fmla="*/ 89 w 154"/>
                <a:gd name="T17" fmla="*/ 89 h 154"/>
                <a:gd name="T18" fmla="*/ 79 w 154"/>
                <a:gd name="T19" fmla="*/ 105 h 154"/>
                <a:gd name="T20" fmla="*/ 53 w 154"/>
                <a:gd name="T21" fmla="*/ 100 h 154"/>
                <a:gd name="T22" fmla="*/ 72 w 154"/>
                <a:gd name="T23" fmla="*/ 83 h 154"/>
                <a:gd name="T24" fmla="*/ 75 w 154"/>
                <a:gd name="T25" fmla="*/ 108 h 154"/>
                <a:gd name="T26" fmla="*/ 53 w 154"/>
                <a:gd name="T27" fmla="*/ 100 h 154"/>
                <a:gd name="T28" fmla="*/ 70 w 154"/>
                <a:gd name="T29" fmla="*/ 79 h 154"/>
                <a:gd name="T30" fmla="*/ 52 w 154"/>
                <a:gd name="T31" fmla="*/ 90 h 154"/>
                <a:gd name="T32" fmla="*/ 65 w 154"/>
                <a:gd name="T33" fmla="*/ 73 h 154"/>
                <a:gd name="T34" fmla="*/ 75 w 154"/>
                <a:gd name="T35" fmla="*/ 70 h 154"/>
                <a:gd name="T36" fmla="*/ 66 w 154"/>
                <a:gd name="T37" fmla="*/ 69 h 154"/>
                <a:gd name="T38" fmla="*/ 73 w 154"/>
                <a:gd name="T39" fmla="*/ 49 h 154"/>
                <a:gd name="T40" fmla="*/ 75 w 154"/>
                <a:gd name="T41" fmla="*/ 70 h 154"/>
                <a:gd name="T42" fmla="*/ 79 w 154"/>
                <a:gd name="T43" fmla="*/ 70 h 154"/>
                <a:gd name="T44" fmla="*/ 82 w 154"/>
                <a:gd name="T45" fmla="*/ 44 h 154"/>
                <a:gd name="T46" fmla="*/ 101 w 154"/>
                <a:gd name="T47" fmla="*/ 58 h 154"/>
                <a:gd name="T48" fmla="*/ 101 w 154"/>
                <a:gd name="T49" fmla="*/ 62 h 154"/>
                <a:gd name="T50" fmla="*/ 93 w 154"/>
                <a:gd name="T51" fmla="*/ 80 h 154"/>
                <a:gd name="T52" fmla="*/ 83 w 154"/>
                <a:gd name="T53" fmla="*/ 78 h 154"/>
                <a:gd name="T54" fmla="*/ 101 w 154"/>
                <a:gd name="T55" fmla="*/ 62 h 154"/>
                <a:gd name="T56" fmla="*/ 109 w 154"/>
                <a:gd name="T57" fmla="*/ 92 h 154"/>
                <a:gd name="T58" fmla="*/ 97 w 154"/>
                <a:gd name="T59" fmla="*/ 81 h 154"/>
                <a:gd name="T60" fmla="*/ 108 w 154"/>
                <a:gd name="T61" fmla="*/ 53 h 154"/>
                <a:gd name="T62" fmla="*/ 73 w 154"/>
                <a:gd name="T63" fmla="*/ 39 h 154"/>
                <a:gd name="T64" fmla="*/ 45 w 154"/>
                <a:gd name="T65" fmla="*/ 62 h 154"/>
                <a:gd name="T66" fmla="*/ 57 w 154"/>
                <a:gd name="T67" fmla="*/ 72 h 154"/>
                <a:gd name="T68" fmla="*/ 46 w 154"/>
                <a:gd name="T69" fmla="*/ 100 h 154"/>
                <a:gd name="T70" fmla="*/ 81 w 154"/>
                <a:gd name="T71" fmla="*/ 115 h 154"/>
                <a:gd name="T72" fmla="*/ 77 w 154"/>
                <a:gd name="T73" fmla="*/ 0 h 154"/>
                <a:gd name="T74" fmla="*/ 77 w 154"/>
                <a:gd name="T75" fmla="*/ 154 h 154"/>
                <a:gd name="T76" fmla="*/ 77 w 154"/>
                <a:gd name="T77" fmla="*/ 0 h 154"/>
                <a:gd name="T78" fmla="*/ 143 w 154"/>
                <a:gd name="T79" fmla="*/ 77 h 154"/>
                <a:gd name="T80" fmla="*/ 11 w 154"/>
                <a:gd name="T8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54">
                  <a:moveTo>
                    <a:pt x="52" y="62"/>
                  </a:moveTo>
                  <a:cubicBezTo>
                    <a:pt x="50" y="61"/>
                    <a:pt x="50" y="59"/>
                    <a:pt x="52" y="58"/>
                  </a:cubicBezTo>
                  <a:cubicBezTo>
                    <a:pt x="69" y="46"/>
                    <a:pt x="69" y="46"/>
                    <a:pt x="69" y="46"/>
                  </a:cubicBezTo>
                  <a:cubicBezTo>
                    <a:pt x="70" y="45"/>
                    <a:pt x="71" y="46"/>
                    <a:pt x="70" y="47"/>
                  </a:cubicBezTo>
                  <a:cubicBezTo>
                    <a:pt x="62" y="63"/>
                    <a:pt x="62" y="63"/>
                    <a:pt x="62" y="63"/>
                  </a:cubicBezTo>
                  <a:cubicBezTo>
                    <a:pt x="61" y="65"/>
                    <a:pt x="59" y="65"/>
                    <a:pt x="57" y="64"/>
                  </a:cubicBezTo>
                  <a:lnTo>
                    <a:pt x="52" y="62"/>
                  </a:lnTo>
                  <a:close/>
                  <a:moveTo>
                    <a:pt x="102" y="92"/>
                  </a:moveTo>
                  <a:cubicBezTo>
                    <a:pt x="104" y="93"/>
                    <a:pt x="104" y="94"/>
                    <a:pt x="102" y="95"/>
                  </a:cubicBezTo>
                  <a:cubicBezTo>
                    <a:pt x="85" y="108"/>
                    <a:pt x="85" y="108"/>
                    <a:pt x="85" y="108"/>
                  </a:cubicBezTo>
                  <a:cubicBezTo>
                    <a:pt x="83" y="109"/>
                    <a:pt x="83" y="108"/>
                    <a:pt x="83" y="107"/>
                  </a:cubicBezTo>
                  <a:cubicBezTo>
                    <a:pt x="92" y="91"/>
                    <a:pt x="92" y="91"/>
                    <a:pt x="92" y="91"/>
                  </a:cubicBezTo>
                  <a:cubicBezTo>
                    <a:pt x="93" y="89"/>
                    <a:pt x="95" y="88"/>
                    <a:pt x="96" y="89"/>
                  </a:cubicBezTo>
                  <a:lnTo>
                    <a:pt x="102" y="92"/>
                  </a:lnTo>
                  <a:close/>
                  <a:moveTo>
                    <a:pt x="79" y="83"/>
                  </a:moveTo>
                  <a:cubicBezTo>
                    <a:pt x="79" y="81"/>
                    <a:pt x="80" y="81"/>
                    <a:pt x="82" y="81"/>
                  </a:cubicBezTo>
                  <a:cubicBezTo>
                    <a:pt x="87" y="84"/>
                    <a:pt x="87" y="84"/>
                    <a:pt x="87" y="84"/>
                  </a:cubicBezTo>
                  <a:cubicBezTo>
                    <a:pt x="89" y="85"/>
                    <a:pt x="89" y="87"/>
                    <a:pt x="89" y="89"/>
                  </a:cubicBezTo>
                  <a:cubicBezTo>
                    <a:pt x="80" y="105"/>
                    <a:pt x="80" y="105"/>
                    <a:pt x="80" y="105"/>
                  </a:cubicBezTo>
                  <a:cubicBezTo>
                    <a:pt x="79" y="107"/>
                    <a:pt x="79" y="107"/>
                    <a:pt x="79" y="105"/>
                  </a:cubicBezTo>
                  <a:lnTo>
                    <a:pt x="79" y="83"/>
                  </a:lnTo>
                  <a:close/>
                  <a:moveTo>
                    <a:pt x="53" y="100"/>
                  </a:moveTo>
                  <a:cubicBezTo>
                    <a:pt x="51" y="99"/>
                    <a:pt x="51" y="97"/>
                    <a:pt x="52" y="96"/>
                  </a:cubicBezTo>
                  <a:cubicBezTo>
                    <a:pt x="72" y="83"/>
                    <a:pt x="72" y="83"/>
                    <a:pt x="72" y="83"/>
                  </a:cubicBezTo>
                  <a:cubicBezTo>
                    <a:pt x="74" y="82"/>
                    <a:pt x="75" y="82"/>
                    <a:pt x="75" y="84"/>
                  </a:cubicBezTo>
                  <a:cubicBezTo>
                    <a:pt x="75" y="108"/>
                    <a:pt x="75" y="108"/>
                    <a:pt x="75" y="108"/>
                  </a:cubicBezTo>
                  <a:cubicBezTo>
                    <a:pt x="75" y="110"/>
                    <a:pt x="73" y="111"/>
                    <a:pt x="72" y="110"/>
                  </a:cubicBezTo>
                  <a:lnTo>
                    <a:pt x="53" y="100"/>
                  </a:lnTo>
                  <a:close/>
                  <a:moveTo>
                    <a:pt x="70" y="76"/>
                  </a:moveTo>
                  <a:cubicBezTo>
                    <a:pt x="72" y="76"/>
                    <a:pt x="72" y="78"/>
                    <a:pt x="70" y="79"/>
                  </a:cubicBezTo>
                  <a:cubicBezTo>
                    <a:pt x="53" y="91"/>
                    <a:pt x="53" y="91"/>
                    <a:pt x="53" y="91"/>
                  </a:cubicBezTo>
                  <a:cubicBezTo>
                    <a:pt x="51" y="92"/>
                    <a:pt x="51" y="92"/>
                    <a:pt x="52" y="90"/>
                  </a:cubicBezTo>
                  <a:cubicBezTo>
                    <a:pt x="60" y="74"/>
                    <a:pt x="60" y="74"/>
                    <a:pt x="60" y="74"/>
                  </a:cubicBezTo>
                  <a:cubicBezTo>
                    <a:pt x="61" y="72"/>
                    <a:pt x="63" y="72"/>
                    <a:pt x="65" y="73"/>
                  </a:cubicBezTo>
                  <a:lnTo>
                    <a:pt x="70" y="76"/>
                  </a:lnTo>
                  <a:close/>
                  <a:moveTo>
                    <a:pt x="75" y="70"/>
                  </a:moveTo>
                  <a:cubicBezTo>
                    <a:pt x="75" y="72"/>
                    <a:pt x="74" y="73"/>
                    <a:pt x="72" y="72"/>
                  </a:cubicBezTo>
                  <a:cubicBezTo>
                    <a:pt x="66" y="69"/>
                    <a:pt x="66" y="69"/>
                    <a:pt x="66" y="69"/>
                  </a:cubicBezTo>
                  <a:cubicBezTo>
                    <a:pt x="65" y="68"/>
                    <a:pt x="64" y="66"/>
                    <a:pt x="65" y="65"/>
                  </a:cubicBezTo>
                  <a:cubicBezTo>
                    <a:pt x="73" y="49"/>
                    <a:pt x="73" y="49"/>
                    <a:pt x="73" y="49"/>
                  </a:cubicBezTo>
                  <a:cubicBezTo>
                    <a:pt x="74" y="47"/>
                    <a:pt x="75" y="47"/>
                    <a:pt x="75" y="49"/>
                  </a:cubicBezTo>
                  <a:lnTo>
                    <a:pt x="75" y="70"/>
                  </a:lnTo>
                  <a:close/>
                  <a:moveTo>
                    <a:pt x="81" y="71"/>
                  </a:moveTo>
                  <a:cubicBezTo>
                    <a:pt x="80" y="72"/>
                    <a:pt x="79" y="72"/>
                    <a:pt x="79" y="70"/>
                  </a:cubicBezTo>
                  <a:cubicBezTo>
                    <a:pt x="79" y="46"/>
                    <a:pt x="79" y="46"/>
                    <a:pt x="79" y="46"/>
                  </a:cubicBezTo>
                  <a:cubicBezTo>
                    <a:pt x="79" y="44"/>
                    <a:pt x="80" y="43"/>
                    <a:pt x="82" y="44"/>
                  </a:cubicBezTo>
                  <a:cubicBezTo>
                    <a:pt x="101" y="54"/>
                    <a:pt x="101" y="54"/>
                    <a:pt x="101" y="54"/>
                  </a:cubicBezTo>
                  <a:cubicBezTo>
                    <a:pt x="102" y="55"/>
                    <a:pt x="102" y="57"/>
                    <a:pt x="101" y="58"/>
                  </a:cubicBezTo>
                  <a:lnTo>
                    <a:pt x="81" y="71"/>
                  </a:lnTo>
                  <a:close/>
                  <a:moveTo>
                    <a:pt x="101" y="62"/>
                  </a:moveTo>
                  <a:cubicBezTo>
                    <a:pt x="102" y="61"/>
                    <a:pt x="103" y="62"/>
                    <a:pt x="102" y="63"/>
                  </a:cubicBezTo>
                  <a:cubicBezTo>
                    <a:pt x="93" y="80"/>
                    <a:pt x="93" y="80"/>
                    <a:pt x="93" y="80"/>
                  </a:cubicBezTo>
                  <a:cubicBezTo>
                    <a:pt x="93" y="81"/>
                    <a:pt x="91" y="82"/>
                    <a:pt x="89" y="81"/>
                  </a:cubicBezTo>
                  <a:cubicBezTo>
                    <a:pt x="83" y="78"/>
                    <a:pt x="83" y="78"/>
                    <a:pt x="83" y="78"/>
                  </a:cubicBezTo>
                  <a:cubicBezTo>
                    <a:pt x="82" y="77"/>
                    <a:pt x="82" y="76"/>
                    <a:pt x="83" y="75"/>
                  </a:cubicBezTo>
                  <a:lnTo>
                    <a:pt x="101" y="62"/>
                  </a:lnTo>
                  <a:close/>
                  <a:moveTo>
                    <a:pt x="110" y="95"/>
                  </a:moveTo>
                  <a:cubicBezTo>
                    <a:pt x="111" y="94"/>
                    <a:pt x="111" y="92"/>
                    <a:pt x="109" y="92"/>
                  </a:cubicBezTo>
                  <a:cubicBezTo>
                    <a:pt x="98" y="86"/>
                    <a:pt x="98" y="86"/>
                    <a:pt x="98" y="86"/>
                  </a:cubicBezTo>
                  <a:cubicBezTo>
                    <a:pt x="97" y="85"/>
                    <a:pt x="96" y="83"/>
                    <a:pt x="97" y="81"/>
                  </a:cubicBezTo>
                  <a:cubicBezTo>
                    <a:pt x="109" y="58"/>
                    <a:pt x="109" y="58"/>
                    <a:pt x="109" y="58"/>
                  </a:cubicBezTo>
                  <a:cubicBezTo>
                    <a:pt x="110" y="56"/>
                    <a:pt x="109" y="54"/>
                    <a:pt x="108" y="53"/>
                  </a:cubicBezTo>
                  <a:cubicBezTo>
                    <a:pt x="79" y="38"/>
                    <a:pt x="79" y="38"/>
                    <a:pt x="79" y="38"/>
                  </a:cubicBezTo>
                  <a:cubicBezTo>
                    <a:pt x="77" y="37"/>
                    <a:pt x="75" y="38"/>
                    <a:pt x="73" y="39"/>
                  </a:cubicBezTo>
                  <a:cubicBezTo>
                    <a:pt x="44" y="59"/>
                    <a:pt x="44" y="59"/>
                    <a:pt x="44" y="59"/>
                  </a:cubicBezTo>
                  <a:cubicBezTo>
                    <a:pt x="43" y="60"/>
                    <a:pt x="43" y="61"/>
                    <a:pt x="45" y="62"/>
                  </a:cubicBezTo>
                  <a:cubicBezTo>
                    <a:pt x="55" y="68"/>
                    <a:pt x="55" y="68"/>
                    <a:pt x="55" y="68"/>
                  </a:cubicBezTo>
                  <a:cubicBezTo>
                    <a:pt x="57" y="69"/>
                    <a:pt x="58" y="71"/>
                    <a:pt x="57" y="72"/>
                  </a:cubicBezTo>
                  <a:cubicBezTo>
                    <a:pt x="44" y="96"/>
                    <a:pt x="44" y="96"/>
                    <a:pt x="44" y="96"/>
                  </a:cubicBezTo>
                  <a:cubicBezTo>
                    <a:pt x="44" y="98"/>
                    <a:pt x="44" y="100"/>
                    <a:pt x="46" y="100"/>
                  </a:cubicBezTo>
                  <a:cubicBezTo>
                    <a:pt x="75" y="116"/>
                    <a:pt x="75" y="116"/>
                    <a:pt x="75" y="116"/>
                  </a:cubicBezTo>
                  <a:cubicBezTo>
                    <a:pt x="77" y="117"/>
                    <a:pt x="79" y="116"/>
                    <a:pt x="81" y="115"/>
                  </a:cubicBezTo>
                  <a:lnTo>
                    <a:pt x="110" y="95"/>
                  </a:lnTo>
                  <a:close/>
                  <a:moveTo>
                    <a:pt x="77" y="0"/>
                  </a:moveTo>
                  <a:cubicBezTo>
                    <a:pt x="35" y="0"/>
                    <a:pt x="0" y="35"/>
                    <a:pt x="0" y="77"/>
                  </a:cubicBezTo>
                  <a:cubicBezTo>
                    <a:pt x="0" y="119"/>
                    <a:pt x="35" y="154"/>
                    <a:pt x="77" y="154"/>
                  </a:cubicBezTo>
                  <a:cubicBezTo>
                    <a:pt x="119" y="154"/>
                    <a:pt x="154" y="119"/>
                    <a:pt x="154" y="77"/>
                  </a:cubicBezTo>
                  <a:cubicBezTo>
                    <a:pt x="154" y="35"/>
                    <a:pt x="119" y="0"/>
                    <a:pt x="77" y="0"/>
                  </a:cubicBezTo>
                  <a:moveTo>
                    <a:pt x="77" y="11"/>
                  </a:moveTo>
                  <a:cubicBezTo>
                    <a:pt x="114" y="11"/>
                    <a:pt x="143" y="40"/>
                    <a:pt x="143" y="77"/>
                  </a:cubicBezTo>
                  <a:cubicBezTo>
                    <a:pt x="143" y="114"/>
                    <a:pt x="114" y="143"/>
                    <a:pt x="77" y="143"/>
                  </a:cubicBezTo>
                  <a:cubicBezTo>
                    <a:pt x="40" y="143"/>
                    <a:pt x="11" y="114"/>
                    <a:pt x="11" y="77"/>
                  </a:cubicBezTo>
                  <a:cubicBezTo>
                    <a:pt x="11" y="40"/>
                    <a:pt x="40" y="11"/>
                    <a:pt x="77"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78" tIns="46639" rIns="93278" bIns="46639"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58" name="Rectangle 57"/>
            <p:cNvSpPr/>
            <p:nvPr/>
          </p:nvSpPr>
          <p:spPr>
            <a:xfrm>
              <a:off x="1418862" y="4735038"/>
              <a:ext cx="1561646" cy="461408"/>
            </a:xfrm>
            <a:prstGeom prst="rect">
              <a:avLst/>
            </a:prstGeom>
          </p:spPr>
          <p:txBody>
            <a:bodyPr wrap="none">
              <a:spAutoFit/>
            </a:bodyPr>
            <a:lstStyle/>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Intelligent Application</a:t>
              </a:r>
            </a:p>
            <a:p>
              <a:pPr marL="0" marR="0" lvl="0" indent="0" defTabSz="932563" eaLnBrk="1" fontAlgn="auto" latinLnBrk="0" hangingPunct="1">
                <a:lnSpc>
                  <a:spcPct val="10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0">
                        <a:srgbClr val="FFFFFF"/>
                      </a:gs>
                      <a:gs pos="100000">
                        <a:srgbClr val="FFFFFF"/>
                      </a:gs>
                    </a:gsLst>
                    <a:lin ang="5400000" scaled="0"/>
                  </a:gradFill>
                  <a:effectLst/>
                  <a:uLnTx/>
                  <a:uFillTx/>
                </a:rPr>
                <a:t>Registry</a:t>
              </a:r>
            </a:p>
          </p:txBody>
        </p:sp>
      </p:grpSp>
    </p:spTree>
    <p:extLst>
      <p:ext uri="{BB962C8B-B14F-4D97-AF65-F5344CB8AC3E}">
        <p14:creationId xmlns:p14="http://schemas.microsoft.com/office/powerpoint/2010/main" val="8654602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410530" y="6007821"/>
            <a:ext cx="5561550" cy="577894"/>
            <a:chOff x="7114125" y="315299"/>
            <a:chExt cx="4444405" cy="578058"/>
          </a:xfrm>
        </p:grpSpPr>
        <p:cxnSp>
          <p:nvCxnSpPr>
            <p:cNvPr id="4" name="Straight Arrow Connector 3"/>
            <p:cNvCxnSpPr/>
            <p:nvPr/>
          </p:nvCxnSpPr>
          <p:spPr>
            <a:xfrm>
              <a:off x="7114125" y="590292"/>
              <a:ext cx="4444405" cy="2247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57674" y="315299"/>
              <a:ext cx="1597688" cy="578058"/>
            </a:xfrm>
            <a:prstGeom prst="rect">
              <a:avLst/>
            </a:prstGeom>
            <a:solidFill>
              <a:schemeClr val="bg1"/>
            </a:solidFill>
            <a:ln>
              <a:noFill/>
            </a:ln>
          </p:spPr>
          <p:txBody>
            <a:bodyPr wrap="square" lIns="182828" tIns="146262" rIns="182828" bIns="146262" rtlCol="0">
              <a:spAutoFit/>
            </a:bodyPr>
            <a:lstStyle/>
            <a:p>
              <a:pPr marL="0" marR="0" lvl="0" indent="0" defTabSz="914049"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CAS Solutions</a:t>
              </a:r>
            </a:p>
          </p:txBody>
        </p:sp>
      </p:grpSp>
      <p:sp>
        <p:nvSpPr>
          <p:cNvPr id="2" name="Title 1"/>
          <p:cNvSpPr>
            <a:spLocks noGrp="1"/>
          </p:cNvSpPr>
          <p:nvPr>
            <p:ph type="title"/>
          </p:nvPr>
        </p:nvSpPr>
        <p:spPr>
          <a:xfrm>
            <a:off x="249697" y="217567"/>
            <a:ext cx="11889564" cy="917575"/>
          </a:xfrm>
        </p:spPr>
        <p:txBody>
          <a:bodyPr/>
          <a:lstStyle/>
          <a:p>
            <a:r>
              <a:rPr lang="en-US" dirty="0"/>
              <a:t>AX + CAS go-to market approaches</a:t>
            </a:r>
          </a:p>
        </p:txBody>
      </p:sp>
      <p:sp>
        <p:nvSpPr>
          <p:cNvPr id="31" name="Rectangle 30"/>
          <p:cNvSpPr/>
          <p:nvPr/>
        </p:nvSpPr>
        <p:spPr>
          <a:xfrm>
            <a:off x="416880" y="2106794"/>
            <a:ext cx="11555198" cy="3497410"/>
          </a:xfrm>
          <a:prstGeom prst="rect">
            <a:avLst/>
          </a:prstGeom>
          <a:gradFill flip="none" rotWithShape="1">
            <a:gsLst>
              <a:gs pos="0">
                <a:srgbClr val="03CEE3"/>
              </a:gs>
              <a:gs pos="50000">
                <a:schemeClr val="accent1">
                  <a:shade val="67500"/>
                  <a:satMod val="115000"/>
                </a:schemeClr>
              </a:gs>
              <a:gs pos="100000">
                <a:srgbClr val="002A68"/>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 name="TextBox 32"/>
          <p:cNvSpPr txBox="1"/>
          <p:nvPr/>
        </p:nvSpPr>
        <p:spPr>
          <a:xfrm>
            <a:off x="1158548" y="1229027"/>
            <a:ext cx="2715193" cy="819783"/>
          </a:xfrm>
          <a:prstGeom prst="rect">
            <a:avLst/>
          </a:prstGeom>
          <a:noFill/>
        </p:spPr>
        <p:txBody>
          <a:bodyPr wrap="square" lIns="186468" tIns="149174" rIns="186468" bIns="149174" rtlCol="0">
            <a:spAutoFit/>
          </a:bodyPr>
          <a:lstStyle/>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Intelligent Business processes </a:t>
            </a:r>
          </a:p>
        </p:txBody>
      </p:sp>
      <p:grpSp>
        <p:nvGrpSpPr>
          <p:cNvPr id="7" name="Group 6"/>
          <p:cNvGrpSpPr/>
          <p:nvPr/>
        </p:nvGrpSpPr>
        <p:grpSpPr>
          <a:xfrm>
            <a:off x="7870272" y="1275166"/>
            <a:ext cx="454311" cy="652507"/>
            <a:chOff x="8303129" y="1150580"/>
            <a:chExt cx="503713" cy="783390"/>
          </a:xfrm>
        </p:grpSpPr>
        <p:sp>
          <p:nvSpPr>
            <p:cNvPr id="34" name="Freeform 68"/>
            <p:cNvSpPr>
              <a:spLocks/>
            </p:cNvSpPr>
            <p:nvPr/>
          </p:nvSpPr>
          <p:spPr bwMode="auto">
            <a:xfrm rot="16200000">
              <a:off x="8323911" y="1564062"/>
              <a:ext cx="381573" cy="358244"/>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35" name="Freeform 69"/>
            <p:cNvSpPr>
              <a:spLocks/>
            </p:cNvSpPr>
            <p:nvPr/>
          </p:nvSpPr>
          <p:spPr bwMode="auto">
            <a:xfrm rot="16200000">
              <a:off x="8445783" y="1397543"/>
              <a:ext cx="399002" cy="323117"/>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36" name="Freeform 70"/>
            <p:cNvSpPr>
              <a:spLocks/>
            </p:cNvSpPr>
            <p:nvPr/>
          </p:nvSpPr>
          <p:spPr bwMode="auto">
            <a:xfrm rot="16200000">
              <a:off x="8294749" y="1158960"/>
              <a:ext cx="392969" cy="376209"/>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grpSp>
      <p:sp>
        <p:nvSpPr>
          <p:cNvPr id="37" name="TextBox 36"/>
          <p:cNvSpPr txBox="1"/>
          <p:nvPr/>
        </p:nvSpPr>
        <p:spPr>
          <a:xfrm>
            <a:off x="8487467" y="1197625"/>
            <a:ext cx="1860875" cy="819783"/>
          </a:xfrm>
          <a:prstGeom prst="rect">
            <a:avLst/>
          </a:prstGeom>
          <a:noFill/>
        </p:spPr>
        <p:txBody>
          <a:bodyPr wrap="square" lIns="186468" tIns="149174" rIns="186468" bIns="149174" rtlCol="0">
            <a:spAutoFit/>
          </a:bodyPr>
          <a:lstStyle/>
          <a:p>
            <a:pPr marL="0" marR="0" lvl="0" indent="0" defTabSz="950938" eaLnBrk="1" fontAlgn="auto" latinLnBrk="0" hangingPunct="1">
              <a:lnSpc>
                <a:spcPct val="90000"/>
              </a:lnSpc>
              <a:spcBef>
                <a:spcPct val="0"/>
              </a:spcBef>
              <a:spcAft>
                <a:spcPts val="612"/>
              </a:spcAft>
              <a:buClrTx/>
              <a:buSzTx/>
              <a:buFontTx/>
              <a:buNone/>
              <a:tabLst/>
              <a:defRPr/>
            </a:pPr>
            <a:r>
              <a:rPr kumimoji="0" lang="en-US" sz="1836" b="0" i="0" u="none" strike="noStrike" kern="0" cap="none" spc="-31"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Attached Business apps</a:t>
            </a:r>
          </a:p>
        </p:txBody>
      </p:sp>
      <p:sp>
        <p:nvSpPr>
          <p:cNvPr id="38" name="Content Placeholder 6"/>
          <p:cNvSpPr txBox="1">
            <a:spLocks/>
          </p:cNvSpPr>
          <p:nvPr/>
        </p:nvSpPr>
        <p:spPr>
          <a:xfrm>
            <a:off x="762221" y="2323725"/>
            <a:ext cx="4943890" cy="2873761"/>
          </a:xfrm>
          <a:prstGeom prst="rect">
            <a:avLst/>
          </a:prstGeom>
          <a:noFill/>
        </p:spPr>
        <p:txBody>
          <a:bodyPr wrap="square" lIns="186468" tIns="149174" rIns="186468" bIns="149174" rtlCol="0">
            <a:spAutoFit/>
          </a:bodyPr>
          <a:lstStyle>
            <a:defPPr>
              <a:defRPr lang="en-US"/>
            </a:defPPr>
            <a:lvl1pPr defTabSz="932563">
              <a:lnSpc>
                <a:spcPct val="90000"/>
              </a:lnSpc>
              <a:spcAft>
                <a:spcPts val="600"/>
              </a:spcAft>
              <a:defRPr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Customer buys AX</a:t>
            </a:r>
          </a:p>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sng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 </a:t>
            </a:r>
          </a:p>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Solution uses AX data + CA services </a:t>
            </a:r>
          </a:p>
          <a:p>
            <a:pPr marL="0" marR="0" lvl="0" indent="0" defTabSz="950938" eaLnBrk="1" fontAlgn="auto" latinLnBrk="0" hangingPunct="1">
              <a:lnSpc>
                <a:spcPct val="90000"/>
              </a:lnSpc>
              <a:spcBef>
                <a:spcPts val="0"/>
              </a:spcBef>
              <a:spcAft>
                <a:spcPts val="612"/>
              </a:spcAft>
              <a:buClrTx/>
              <a:buSzTx/>
              <a:buFontTx/>
              <a:buNone/>
              <a:tabLst/>
              <a:defRPr/>
            </a:pPr>
            <a:endPar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Solution built on AX platform</a:t>
            </a:r>
          </a:p>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Consumes CA services enabled by AX platform</a:t>
            </a:r>
          </a:p>
          <a:p>
            <a:pPr marL="0" marR="0" lvl="0" indent="0" defTabSz="950938" eaLnBrk="1" fontAlgn="auto" latinLnBrk="0" hangingPunct="1">
              <a:lnSpc>
                <a:spcPct val="90000"/>
              </a:lnSpc>
              <a:spcBef>
                <a:spcPts val="0"/>
              </a:spcBef>
              <a:spcAft>
                <a:spcPts val="612"/>
              </a:spcAft>
              <a:buClrTx/>
              <a:buSzTx/>
              <a:buFontTx/>
              <a:buNone/>
              <a:tabLst/>
              <a:defRPr/>
            </a:pPr>
            <a:endPar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endParaRPr>
          </a:p>
          <a:p>
            <a:pPr marL="0" marR="0" lvl="0" indent="0" defTabSz="950938" eaLnBrk="1" fontAlgn="auto" latinLnBrk="0" hangingPunct="1">
              <a:lnSpc>
                <a:spcPct val="90000"/>
              </a:lnSpc>
              <a:spcBef>
                <a:spcPts val="0"/>
              </a:spcBef>
              <a:spcAft>
                <a:spcPts val="612"/>
              </a:spcAft>
              <a:buClrTx/>
              <a:buSzTx/>
              <a:buFontTx/>
              <a:buNone/>
              <a:tabLst/>
              <a:defRPr/>
            </a:pPr>
            <a:r>
              <a:rPr kumimoji="0" lang="en-US" sz="1836" b="0" i="0" u="none" strike="noStrike" kern="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cs typeface="Segoe UI Semilight" panose="020B0402040204020203" pitchFamily="34" charset="0"/>
              </a:rPr>
              <a:t>Provisioned with LCS</a:t>
            </a:r>
          </a:p>
        </p:txBody>
      </p:sp>
      <p:grpSp>
        <p:nvGrpSpPr>
          <p:cNvPr id="44" name="Group 43"/>
          <p:cNvGrpSpPr/>
          <p:nvPr/>
        </p:nvGrpSpPr>
        <p:grpSpPr>
          <a:xfrm>
            <a:off x="466764" y="6007819"/>
            <a:ext cx="5943764" cy="577894"/>
            <a:chOff x="455988" y="6054208"/>
            <a:chExt cx="5828575" cy="566695"/>
          </a:xfrm>
        </p:grpSpPr>
        <p:cxnSp>
          <p:nvCxnSpPr>
            <p:cNvPr id="40" name="Straight Arrow Connector 39"/>
            <p:cNvCxnSpPr/>
            <p:nvPr/>
          </p:nvCxnSpPr>
          <p:spPr>
            <a:xfrm flipH="1" flipV="1">
              <a:off x="455988" y="6323795"/>
              <a:ext cx="5828575" cy="4"/>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750424" y="6054208"/>
              <a:ext cx="2620098" cy="566695"/>
            </a:xfrm>
            <a:prstGeom prst="rect">
              <a:avLst/>
            </a:prstGeom>
            <a:solidFill>
              <a:schemeClr val="bg1"/>
            </a:solidFill>
            <a:ln>
              <a:noFill/>
            </a:ln>
          </p:spPr>
          <p:txBody>
            <a:bodyPr wrap="square" lIns="182828" tIns="146262" rIns="182828" bIns="146262" rtlCol="0">
              <a:spAutoFit/>
            </a:bodyPr>
            <a:lstStyle/>
            <a:p>
              <a:pPr marL="0" marR="0" lvl="0" indent="0" defTabSz="914049"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cs typeface="Segoe UI Semilight" panose="020B0402040204020203" pitchFamily="34" charset="0"/>
                </a:rPr>
                <a:t>AX powered by CAS</a:t>
              </a:r>
            </a:p>
          </p:txBody>
        </p:sp>
      </p:grpSp>
      <p:sp>
        <p:nvSpPr>
          <p:cNvPr id="45" name="Content Placeholder 8"/>
          <p:cNvSpPr txBox="1">
            <a:spLocks/>
          </p:cNvSpPr>
          <p:nvPr/>
        </p:nvSpPr>
        <p:spPr>
          <a:xfrm>
            <a:off x="7722307" y="2407158"/>
            <a:ext cx="4374337" cy="3197045"/>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Customer buys CAS</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Customer pays for CAS consumption</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AX data + other data</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Solution built using CAS tools</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1836" b="0" i="0" u="none" strike="noStrike" kern="1200" cap="none" spc="-31"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Stand-alone apps</a:t>
            </a:r>
          </a:p>
        </p:txBody>
      </p:sp>
    </p:spTree>
    <p:extLst>
      <p:ext uri="{BB962C8B-B14F-4D97-AF65-F5344CB8AC3E}">
        <p14:creationId xmlns:p14="http://schemas.microsoft.com/office/powerpoint/2010/main" val="3034830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1529" y="173119"/>
            <a:ext cx="10724938" cy="974700"/>
          </a:xfrm>
        </p:spPr>
        <p:txBody>
          <a:bodyPr>
            <a:normAutofit/>
          </a:bodyPr>
          <a:lstStyle/>
          <a:p>
            <a:r>
              <a:rPr lang="en-US" dirty="0">
                <a:latin typeface="Segoe UI Light" panose="020B0502040204020203" pitchFamily="34" charset="0"/>
                <a:cs typeface="Segoe UI Light" panose="020B0502040204020203" pitchFamily="34" charset="0"/>
              </a:rPr>
              <a:t>Summary</a:t>
            </a:r>
          </a:p>
        </p:txBody>
      </p:sp>
      <p:sp>
        <p:nvSpPr>
          <p:cNvPr id="2" name="Footer Placeholder 1"/>
          <p:cNvSpPr>
            <a:spLocks noGrp="1"/>
          </p:cNvSpPr>
          <p:nvPr>
            <p:ph type="ftr" sz="quarter" idx="11"/>
          </p:nvPr>
        </p:nvSpPr>
        <p:spPr/>
        <p:txBody>
          <a:bodyPr/>
          <a:lstStyle/>
          <a:p>
            <a:endParaRPr lang="en-US" dirty="0"/>
          </a:p>
        </p:txBody>
      </p:sp>
      <p:graphicFrame>
        <p:nvGraphicFramePr>
          <p:cNvPr id="3" name="Table 2"/>
          <p:cNvGraphicFramePr>
            <a:graphicFrameLocks noGrp="1"/>
          </p:cNvGraphicFramePr>
          <p:nvPr>
            <p:extLst/>
          </p:nvPr>
        </p:nvGraphicFramePr>
        <p:xfrm>
          <a:off x="606676" y="1244107"/>
          <a:ext cx="11223123" cy="4489671"/>
        </p:xfrm>
        <a:graphic>
          <a:graphicData uri="http://schemas.openxmlformats.org/drawingml/2006/table">
            <a:tbl>
              <a:tblPr firstRow="1" bandRow="1">
                <a:tableStyleId>{5C22544A-7EE6-4342-B048-85BDC9FD1C3A}</a:tableStyleId>
              </a:tblPr>
              <a:tblGrid>
                <a:gridCol w="3081690">
                  <a:extLst>
                    <a:ext uri="{9D8B030D-6E8A-4147-A177-3AD203B41FA5}">
                      <a16:colId xmlns:a16="http://schemas.microsoft.com/office/drawing/2014/main" xmlns="" val="4265041686"/>
                    </a:ext>
                  </a:extLst>
                </a:gridCol>
                <a:gridCol w="3489186">
                  <a:extLst>
                    <a:ext uri="{9D8B030D-6E8A-4147-A177-3AD203B41FA5}">
                      <a16:colId xmlns:a16="http://schemas.microsoft.com/office/drawing/2014/main" xmlns="" val="3464477895"/>
                    </a:ext>
                  </a:extLst>
                </a:gridCol>
                <a:gridCol w="4652247">
                  <a:extLst>
                    <a:ext uri="{9D8B030D-6E8A-4147-A177-3AD203B41FA5}">
                      <a16:colId xmlns:a16="http://schemas.microsoft.com/office/drawing/2014/main" xmlns="" val="3758111595"/>
                    </a:ext>
                  </a:extLst>
                </a:gridCol>
              </a:tblGrid>
              <a:tr h="665999">
                <a:tc>
                  <a:txBody>
                    <a:bodyPr/>
                    <a:lstStyle/>
                    <a:p>
                      <a:r>
                        <a:rPr lang="en-US" sz="1800" dirty="0">
                          <a:latin typeface="Segoe UI Light" panose="020B0502040204020203" pitchFamily="34" charset="0"/>
                          <a:cs typeface="Segoe UI Light" panose="020B0502040204020203" pitchFamily="34" charset="0"/>
                        </a:rPr>
                        <a:t>SQL capability</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How AX7 leverages …</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Benefit to AX7 </a:t>
                      </a:r>
                    </a:p>
                  </a:txBody>
                  <a:tcPr marL="93260" marR="93260" marT="46630" marB="46630"/>
                </a:tc>
                <a:extLst>
                  <a:ext uri="{0D108BD9-81ED-4DB2-BD59-A6C34878D82A}">
                    <a16:rowId xmlns:a16="http://schemas.microsoft.com/office/drawing/2014/main" xmlns="" val="1135988156"/>
                  </a:ext>
                </a:extLst>
              </a:tr>
              <a:tr h="1212384">
                <a:tc>
                  <a:txBody>
                    <a:bodyPr/>
                    <a:lstStyle/>
                    <a:p>
                      <a:r>
                        <a:rPr lang="en-US" sz="1800" dirty="0">
                          <a:latin typeface="Segoe UI Light" panose="020B0502040204020203" pitchFamily="34" charset="0"/>
                          <a:cs typeface="Segoe UI Light" panose="020B0502040204020203" pitchFamily="34" charset="0"/>
                        </a:rPr>
                        <a:t>SQL server 2016, Cloud</a:t>
                      </a:r>
                      <a:r>
                        <a:rPr lang="en-US" sz="1800" baseline="0" dirty="0">
                          <a:latin typeface="Segoe UI Light" panose="020B0502040204020203" pitchFamily="34" charset="0"/>
                          <a:cs typeface="Segoe UI Light" panose="020B0502040204020203" pitchFamily="34" charset="0"/>
                        </a:rPr>
                        <a:t> or on-</a:t>
                      </a:r>
                      <a:r>
                        <a:rPr lang="en-US" sz="1800" baseline="0" dirty="0" err="1">
                          <a:latin typeface="Segoe UI Light" panose="020B0502040204020203" pitchFamily="34" charset="0"/>
                          <a:cs typeface="Segoe UI Light" panose="020B0502040204020203" pitchFamily="34" charset="0"/>
                        </a:rPr>
                        <a:t>prem</a:t>
                      </a:r>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AX7 on-</a:t>
                      </a:r>
                      <a:r>
                        <a:rPr lang="en-US" sz="1800" dirty="0" err="1">
                          <a:latin typeface="Segoe UI Light" panose="020B0502040204020203" pitchFamily="34" charset="0"/>
                          <a:cs typeface="Segoe UI Light" panose="020B0502040204020203" pitchFamily="34" charset="0"/>
                        </a:rPr>
                        <a:t>prem</a:t>
                      </a:r>
                      <a:r>
                        <a:rPr lang="en-US" sz="1800" dirty="0">
                          <a:latin typeface="Segoe UI Light" panose="020B0502040204020203" pitchFamily="34" charset="0"/>
                          <a:cs typeface="Segoe UI Light" panose="020B0502040204020203" pitchFamily="34" charset="0"/>
                        </a:rPr>
                        <a:t> and Developer</a:t>
                      </a:r>
                      <a:r>
                        <a:rPr lang="en-US" sz="1800" baseline="0" dirty="0">
                          <a:latin typeface="Segoe UI Light" panose="020B0502040204020203" pitchFamily="34" charset="0"/>
                          <a:cs typeface="Segoe UI Light" panose="020B0502040204020203" pitchFamily="34" charset="0"/>
                        </a:rPr>
                        <a:t> instances on SQL 2016</a:t>
                      </a:r>
                    </a:p>
                    <a:p>
                      <a:r>
                        <a:rPr lang="en-US" sz="1800" baseline="0" dirty="0">
                          <a:latin typeface="Segoe UI Light" panose="020B0502040204020203" pitchFamily="34" charset="0"/>
                          <a:cs typeface="Segoe UI Light" panose="020B0502040204020203" pitchFamily="34" charset="0"/>
                        </a:rPr>
                        <a:t>AX7 on public cloud uses Azure DB</a:t>
                      </a:r>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One AX7</a:t>
                      </a:r>
                      <a:r>
                        <a:rPr lang="en-US" sz="1800" baseline="0" dirty="0">
                          <a:latin typeface="Segoe UI Light" panose="020B0502040204020203" pitchFamily="34" charset="0"/>
                          <a:cs typeface="Segoe UI Light" panose="020B0502040204020203" pitchFamily="34" charset="0"/>
                        </a:rPr>
                        <a:t> </a:t>
                      </a:r>
                      <a:r>
                        <a:rPr lang="en-US" sz="1800" dirty="0">
                          <a:latin typeface="Segoe UI Light" panose="020B0502040204020203" pitchFamily="34" charset="0"/>
                          <a:cs typeface="Segoe UI Light" panose="020B0502040204020203" pitchFamily="34" charset="0"/>
                        </a:rPr>
                        <a:t>platform</a:t>
                      </a:r>
                      <a:r>
                        <a:rPr lang="en-US" sz="1800" baseline="0" dirty="0">
                          <a:latin typeface="Segoe UI Light" panose="020B0502040204020203" pitchFamily="34" charset="0"/>
                          <a:cs typeface="Segoe UI Light" panose="020B0502040204020203" pitchFamily="34" charset="0"/>
                        </a:rPr>
                        <a:t> – two deployment options</a:t>
                      </a:r>
                      <a:endParaRPr lang="en-US" sz="1800" dirty="0">
                        <a:latin typeface="Segoe UI Light" panose="020B0502040204020203" pitchFamily="34" charset="0"/>
                        <a:cs typeface="Segoe UI Light" panose="020B0502040204020203" pitchFamily="34" charset="0"/>
                      </a:endParaRPr>
                    </a:p>
                  </a:txBody>
                  <a:tcPr marL="93260" marR="93260" marT="46630" marB="46630"/>
                </a:tc>
                <a:extLst>
                  <a:ext uri="{0D108BD9-81ED-4DB2-BD59-A6C34878D82A}">
                    <a16:rowId xmlns:a16="http://schemas.microsoft.com/office/drawing/2014/main" xmlns="" val="3206716752"/>
                  </a:ext>
                </a:extLst>
              </a:tr>
              <a:tr h="652822">
                <a:tc>
                  <a:txBody>
                    <a:bodyPr/>
                    <a:lstStyle/>
                    <a:p>
                      <a:r>
                        <a:rPr lang="en-US" sz="1800" dirty="0">
                          <a:latin typeface="Segoe UI Light" panose="020B0502040204020203" pitchFamily="34" charset="0"/>
                          <a:cs typeface="Segoe UI Light" panose="020B0502040204020203" pitchFamily="34" charset="0"/>
                        </a:rPr>
                        <a:t>Dynamic scaling of DB</a:t>
                      </a:r>
                      <a:r>
                        <a:rPr lang="en-US" sz="1800" baseline="0" dirty="0">
                          <a:latin typeface="Segoe UI Light" panose="020B0502040204020203" pitchFamily="34" charset="0"/>
                          <a:cs typeface="Segoe UI Light" panose="020B0502040204020203" pitchFamily="34" charset="0"/>
                        </a:rPr>
                        <a:t> (Scaling DB, MALMO)</a:t>
                      </a:r>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Increase the DB size as</a:t>
                      </a:r>
                      <a:r>
                        <a:rPr lang="en-US" sz="1800" baseline="0" dirty="0">
                          <a:latin typeface="Segoe UI Light" panose="020B0502040204020203" pitchFamily="34" charset="0"/>
                          <a:cs typeface="Segoe UI Light" panose="020B0502040204020203" pitchFamily="34" charset="0"/>
                        </a:rPr>
                        <a:t> your business grows (and shrinks)</a:t>
                      </a:r>
                      <a:endParaRPr lang="en-US" sz="1800" dirty="0">
                        <a:latin typeface="Segoe UI Light" panose="020B0502040204020203" pitchFamily="34" charset="0"/>
                        <a:cs typeface="Segoe UI Light" panose="020B0502040204020203" pitchFamily="34" charset="0"/>
                      </a:endParaRPr>
                    </a:p>
                  </a:txBody>
                  <a:tcPr marL="93260" marR="93260" marT="46630" marB="46630"/>
                </a:tc>
                <a:extLst>
                  <a:ext uri="{0D108BD9-81ED-4DB2-BD59-A6C34878D82A}">
                    <a16:rowId xmlns:a16="http://schemas.microsoft.com/office/drawing/2014/main" xmlns="" val="754228124"/>
                  </a:ext>
                </a:extLst>
              </a:tr>
              <a:tr h="652822">
                <a:tc>
                  <a:txBody>
                    <a:bodyPr/>
                    <a:lstStyle/>
                    <a:p>
                      <a:r>
                        <a:rPr lang="en-US" sz="1800" dirty="0">
                          <a:latin typeface="Segoe UI Light" panose="020B0502040204020203" pitchFamily="34" charset="0"/>
                          <a:cs typeface="Segoe UI Light" panose="020B0502040204020203" pitchFamily="34" charset="0"/>
                        </a:rPr>
                        <a:t>Multiple</a:t>
                      </a:r>
                      <a:r>
                        <a:rPr lang="en-US" sz="1800" baseline="0" dirty="0">
                          <a:latin typeface="Segoe UI Light" panose="020B0502040204020203" pitchFamily="34" charset="0"/>
                          <a:cs typeface="Segoe UI Light" panose="020B0502040204020203" pitchFamily="34" charset="0"/>
                        </a:rPr>
                        <a:t> read-only DBs</a:t>
                      </a:r>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Data access</a:t>
                      </a:r>
                      <a:r>
                        <a:rPr lang="en-US" sz="1800" baseline="0" dirty="0">
                          <a:latin typeface="Segoe UI Light" panose="020B0502040204020203" pitchFamily="34" charset="0"/>
                          <a:cs typeface="Segoe UI Light" panose="020B0502040204020203" pitchFamily="34" charset="0"/>
                        </a:rPr>
                        <a:t> stack able to address multiple read-only DBs</a:t>
                      </a:r>
                      <a:endParaRPr lang="en-US" sz="1800" dirty="0">
                        <a:latin typeface="Segoe UI Light" panose="020B0502040204020203" pitchFamily="34" charset="0"/>
                        <a:cs typeface="Segoe UI Light" panose="020B0502040204020203" pitchFamily="34" charset="0"/>
                      </a:endParaRP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Spread the load into multiple DB instances</a:t>
                      </a:r>
                    </a:p>
                  </a:txBody>
                  <a:tcPr marL="93260" marR="93260" marT="46630" marB="46630"/>
                </a:tc>
                <a:extLst>
                  <a:ext uri="{0D108BD9-81ED-4DB2-BD59-A6C34878D82A}">
                    <a16:rowId xmlns:a16="http://schemas.microsoft.com/office/drawing/2014/main" xmlns="" val="3503901178"/>
                  </a:ext>
                </a:extLst>
              </a:tr>
              <a:tr h="652822">
                <a:tc>
                  <a:txBody>
                    <a:bodyPr/>
                    <a:lstStyle/>
                    <a:p>
                      <a:r>
                        <a:rPr lang="en-US" sz="1800" dirty="0">
                          <a:latin typeface="Segoe UI Light" panose="020B0502040204020203" pitchFamily="34" charset="0"/>
                          <a:cs typeface="Segoe UI Light" panose="020B0502040204020203" pitchFamily="34" charset="0"/>
                        </a:rPr>
                        <a:t>Operational Analytics </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Aggregate measurements </a:t>
                      </a:r>
                    </a:p>
                    <a:p>
                      <a:r>
                        <a:rPr lang="en-US" sz="1800" dirty="0">
                          <a:latin typeface="Segoe UI Light" panose="020B0502040204020203" pitchFamily="34" charset="0"/>
                          <a:cs typeface="Segoe UI Light" panose="020B0502040204020203" pitchFamily="34" charset="0"/>
                        </a:rPr>
                        <a:t>NCCI table indexes </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Near</a:t>
                      </a:r>
                      <a:r>
                        <a:rPr lang="en-US" sz="1800" baseline="0" dirty="0">
                          <a:latin typeface="Segoe UI Light" panose="020B0502040204020203" pitchFamily="34" charset="0"/>
                          <a:cs typeface="Segoe UI Light" panose="020B0502040204020203" pitchFamily="34" charset="0"/>
                        </a:rPr>
                        <a:t> real-time analytics on the same DB</a:t>
                      </a:r>
                      <a:endParaRPr lang="en-US" sz="1800" dirty="0">
                        <a:latin typeface="Segoe UI Light" panose="020B0502040204020203" pitchFamily="34" charset="0"/>
                        <a:cs typeface="Segoe UI Light" panose="020B0502040204020203" pitchFamily="34" charset="0"/>
                      </a:endParaRPr>
                    </a:p>
                  </a:txBody>
                  <a:tcPr marL="93260" marR="93260" marT="46630" marB="46630"/>
                </a:tc>
                <a:extLst>
                  <a:ext uri="{0D108BD9-81ED-4DB2-BD59-A6C34878D82A}">
                    <a16:rowId xmlns:a16="http://schemas.microsoft.com/office/drawing/2014/main" xmlns="" val="379914350"/>
                  </a:ext>
                </a:extLst>
              </a:tr>
              <a:tr h="652822">
                <a:tc>
                  <a:txBody>
                    <a:bodyPr/>
                    <a:lstStyle/>
                    <a:p>
                      <a:r>
                        <a:rPr lang="en-US" sz="1800" dirty="0">
                          <a:latin typeface="Segoe UI Light" panose="020B0502040204020203" pitchFamily="34" charset="0"/>
                          <a:cs typeface="Segoe UI Light" panose="020B0502040204020203" pitchFamily="34" charset="0"/>
                        </a:rPr>
                        <a:t>In-memory OLTP</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Set table properties</a:t>
                      </a:r>
                    </a:p>
                  </a:txBody>
                  <a:tcPr marL="93260" marR="93260" marT="46630" marB="46630"/>
                </a:tc>
                <a:tc>
                  <a:txBody>
                    <a:bodyPr/>
                    <a:lstStyle/>
                    <a:p>
                      <a:r>
                        <a:rPr lang="en-US" sz="1800" dirty="0">
                          <a:latin typeface="Segoe UI Light" panose="020B0502040204020203" pitchFamily="34" charset="0"/>
                          <a:cs typeface="Segoe UI Light" panose="020B0502040204020203" pitchFamily="34" charset="0"/>
                        </a:rPr>
                        <a:t>Leverage quick table</a:t>
                      </a:r>
                      <a:r>
                        <a:rPr lang="en-US" sz="1800" baseline="0" dirty="0">
                          <a:latin typeface="Segoe UI Light" panose="020B0502040204020203" pitchFamily="34" charset="0"/>
                          <a:cs typeface="Segoe UI Light" panose="020B0502040204020203" pitchFamily="34" charset="0"/>
                        </a:rPr>
                        <a:t> access for tables satisfying constraints.</a:t>
                      </a:r>
                      <a:endParaRPr lang="en-US" sz="1800" dirty="0">
                        <a:latin typeface="Segoe UI Light" panose="020B0502040204020203" pitchFamily="34" charset="0"/>
                        <a:cs typeface="Segoe UI Light" panose="020B0502040204020203" pitchFamily="34" charset="0"/>
                      </a:endParaRPr>
                    </a:p>
                  </a:txBody>
                  <a:tcPr marL="93260" marR="93260" marT="46630" marB="46630"/>
                </a:tc>
                <a:extLst>
                  <a:ext uri="{0D108BD9-81ED-4DB2-BD59-A6C34878D82A}">
                    <a16:rowId xmlns:a16="http://schemas.microsoft.com/office/drawing/2014/main" xmlns="" val="2541911516"/>
                  </a:ext>
                </a:extLst>
              </a:tr>
            </a:tbl>
          </a:graphicData>
        </a:graphic>
      </p:graphicFrame>
    </p:spTree>
    <p:extLst>
      <p:ext uri="{BB962C8B-B14F-4D97-AF65-F5344CB8AC3E}">
        <p14:creationId xmlns:p14="http://schemas.microsoft.com/office/powerpoint/2010/main" val="27099670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404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TOPOLOGY IN CLOUD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OR ON-PREMISE</a:t>
            </a:r>
          </a:p>
        </p:txBody>
      </p:sp>
      <p:sp>
        <p:nvSpPr>
          <p:cNvPr id="4" name="Footer Placeholder 3"/>
          <p:cNvSpPr>
            <a:spLocks noGrp="1"/>
          </p:cNvSpPr>
          <p:nvPr>
            <p:ph type="ftr" sz="quarter" idx="4294967295"/>
          </p:nvPr>
        </p:nvSpPr>
        <p:spPr/>
        <p:txBody>
          <a:bodyPr/>
          <a:lstStyle/>
          <a:p>
            <a:r>
              <a:rPr lang="en-US" dirty="0"/>
              <a:t>#DynTech2016</a:t>
            </a:r>
          </a:p>
        </p:txBody>
      </p:sp>
    </p:spTree>
    <p:extLst>
      <p:ext uri="{BB962C8B-B14F-4D97-AF65-F5344CB8AC3E}">
        <p14:creationId xmlns:p14="http://schemas.microsoft.com/office/powerpoint/2010/main" val="30904465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5" y="40718"/>
            <a:ext cx="11889564" cy="917575"/>
          </a:xfrm>
        </p:spPr>
        <p:txBody>
          <a:bodyPr/>
          <a:lstStyle/>
          <a:p>
            <a:r>
              <a:rPr lang="en-US" dirty="0"/>
              <a:t>Dynamics AX Platform </a:t>
            </a:r>
          </a:p>
        </p:txBody>
      </p:sp>
      <p:sp>
        <p:nvSpPr>
          <p:cNvPr id="3" name="Rectangle 2"/>
          <p:cNvSpPr/>
          <p:nvPr/>
        </p:nvSpPr>
        <p:spPr>
          <a:xfrm>
            <a:off x="1763937" y="2733702"/>
            <a:ext cx="820666" cy="3753836"/>
          </a:xfrm>
          <a:prstGeom prst="rect">
            <a:avLst/>
          </a:prstGeom>
          <a:solidFill>
            <a:schemeClr val="bg2">
              <a:lumMod val="50000"/>
            </a:schemeClr>
          </a:solidFill>
          <a:ln>
            <a:noFill/>
          </a:ln>
        </p:spPr>
        <p:style>
          <a:lnRef idx="1">
            <a:schemeClr val="accent3"/>
          </a:lnRef>
          <a:fillRef idx="3">
            <a:schemeClr val="accent3"/>
          </a:fillRef>
          <a:effectRef idx="2">
            <a:schemeClr val="accent3"/>
          </a:effectRef>
          <a:fontRef idx="minor">
            <a:schemeClr val="lt1"/>
          </a:fontRef>
        </p:style>
        <p:txBody>
          <a:bodyPr vert="vert270" rtlCol="0" anchor="ctr"/>
          <a:lstStyle/>
          <a:p>
            <a:pPr algn="ctr" defTabSz="932418"/>
            <a:r>
              <a:rPr lang="en-US" b="1" dirty="0">
                <a:solidFill>
                  <a:schemeClr val="bg1"/>
                </a:solidFill>
                <a:latin typeface="Segoe UI Light" panose="020B0502040204020203" pitchFamily="34" charset="0"/>
                <a:cs typeface="Segoe UI Light" panose="020B0502040204020203" pitchFamily="34" charset="0"/>
              </a:rPr>
              <a:t>Dynamics Integrator</a:t>
            </a:r>
          </a:p>
          <a:p>
            <a:pPr algn="ctr" defTabSz="932418"/>
            <a:r>
              <a:rPr lang="en-US" b="1" dirty="0">
                <a:solidFill>
                  <a:schemeClr val="bg1"/>
                </a:solidFill>
                <a:latin typeface="Segoe UI Light" panose="020B0502040204020203" pitchFamily="34" charset="0"/>
                <a:cs typeface="Segoe UI Light" panose="020B0502040204020203" pitchFamily="34" charset="0"/>
              </a:rPr>
              <a:t> (Azure BizTalk Services)</a:t>
            </a:r>
          </a:p>
        </p:txBody>
      </p:sp>
      <p:sp>
        <p:nvSpPr>
          <p:cNvPr id="4" name="Rectangle 3"/>
          <p:cNvSpPr/>
          <p:nvPr/>
        </p:nvSpPr>
        <p:spPr>
          <a:xfrm>
            <a:off x="3449153" y="1111574"/>
            <a:ext cx="4978260" cy="396575"/>
          </a:xfrm>
          <a:prstGeom prst="rect">
            <a:avLst/>
          </a:prstGeom>
          <a:solidFill>
            <a:schemeClr val="accent1">
              <a:lumMod val="50000"/>
              <a:lumOff val="50000"/>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Visual Studio 2015 IDE</a:t>
            </a:r>
          </a:p>
        </p:txBody>
      </p:sp>
      <p:sp>
        <p:nvSpPr>
          <p:cNvPr id="5" name="Rectangle 4"/>
          <p:cNvSpPr/>
          <p:nvPr/>
        </p:nvSpPr>
        <p:spPr>
          <a:xfrm>
            <a:off x="3449153" y="6098465"/>
            <a:ext cx="4978260" cy="396574"/>
          </a:xfrm>
          <a:prstGeom prst="rect">
            <a:avLst/>
          </a:prstGeom>
          <a:solidFill>
            <a:schemeClr val="accent4"/>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AD</a:t>
            </a:r>
          </a:p>
        </p:txBody>
      </p:sp>
      <p:grpSp>
        <p:nvGrpSpPr>
          <p:cNvPr id="6" name="Group 5"/>
          <p:cNvGrpSpPr/>
          <p:nvPr/>
        </p:nvGrpSpPr>
        <p:grpSpPr>
          <a:xfrm>
            <a:off x="3449153" y="4872653"/>
            <a:ext cx="4978260" cy="1045529"/>
            <a:chOff x="7477236" y="5194091"/>
            <a:chExt cx="3512457" cy="1025267"/>
          </a:xfrm>
          <a:effectLst/>
        </p:grpSpPr>
        <p:sp>
          <p:nvSpPr>
            <p:cNvPr id="7" name="Rectangle 6"/>
            <p:cNvSpPr/>
            <p:nvPr/>
          </p:nvSpPr>
          <p:spPr>
            <a:xfrm>
              <a:off x="7477237" y="5660558"/>
              <a:ext cx="1972834" cy="55880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SQL </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(w/Operational Analytics)</a:t>
              </a:r>
            </a:p>
          </p:txBody>
        </p:sp>
        <p:sp>
          <p:nvSpPr>
            <p:cNvPr id="8" name="Rectangle 7"/>
            <p:cNvSpPr/>
            <p:nvPr/>
          </p:nvSpPr>
          <p:spPr>
            <a:xfrm>
              <a:off x="7477236" y="5194091"/>
              <a:ext cx="1053046" cy="41227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Power BI</a:t>
              </a:r>
            </a:p>
          </p:txBody>
        </p:sp>
        <p:sp>
          <p:nvSpPr>
            <p:cNvPr id="9" name="Rectangle 8"/>
            <p:cNvSpPr/>
            <p:nvPr/>
          </p:nvSpPr>
          <p:spPr>
            <a:xfrm>
              <a:off x="9882345" y="5194091"/>
              <a:ext cx="1107348" cy="41227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SSRS</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0" name="Rectangle 9"/>
            <p:cNvSpPr/>
            <p:nvPr/>
          </p:nvSpPr>
          <p:spPr>
            <a:xfrm>
              <a:off x="9469008" y="5661574"/>
              <a:ext cx="714545" cy="55778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6623" rIns="46623"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Blob</a:t>
              </a:r>
            </a:p>
          </p:txBody>
        </p:sp>
        <p:sp>
          <p:nvSpPr>
            <p:cNvPr id="11" name="Rectangle 10"/>
            <p:cNvSpPr/>
            <p:nvPr/>
          </p:nvSpPr>
          <p:spPr>
            <a:xfrm>
              <a:off x="10233509" y="5660558"/>
              <a:ext cx="756184" cy="557784"/>
            </a:xfrm>
            <a:prstGeom prst="rect">
              <a:avLst/>
            </a:prstGeom>
            <a:solidFill>
              <a:schemeClr val="accent6"/>
            </a:solidFill>
            <a:ln w="19050">
              <a:noFill/>
              <a:prstDash val="dash"/>
            </a:ln>
          </p:spPr>
          <p:style>
            <a:lnRef idx="0">
              <a:scrgbClr r="0" g="0" b="0"/>
            </a:lnRef>
            <a:fillRef idx="0">
              <a:scrgbClr r="0" g="0" b="0"/>
            </a:fillRef>
            <a:effectRef idx="0">
              <a:scrgbClr r="0" g="0" b="0"/>
            </a:effectRef>
            <a:fontRef idx="minor">
              <a:schemeClr val="lt1"/>
            </a:fontRef>
          </p:style>
          <p:txBody>
            <a:bodyPr lIns="46623" rIns="46623"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DocDB</a:t>
              </a:r>
            </a:p>
          </p:txBody>
        </p:sp>
        <p:sp>
          <p:nvSpPr>
            <p:cNvPr id="33" name="Rectangle 32"/>
            <p:cNvSpPr/>
            <p:nvPr/>
          </p:nvSpPr>
          <p:spPr>
            <a:xfrm>
              <a:off x="8610988" y="5194091"/>
              <a:ext cx="1216484" cy="412278"/>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Cortana</a:t>
              </a:r>
              <a:r>
                <a:rPr kumimoji="0" lang="en-US" sz="1600" b="0" i="0" u="none" strike="noStrike" kern="1200" cap="none" spc="0" normalizeH="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Analytics</a:t>
              </a:r>
              <a:endPar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grpSp>
      <p:grpSp>
        <p:nvGrpSpPr>
          <p:cNvPr id="12" name="Group 11"/>
          <p:cNvGrpSpPr/>
          <p:nvPr/>
        </p:nvGrpSpPr>
        <p:grpSpPr>
          <a:xfrm>
            <a:off x="3449153" y="1700917"/>
            <a:ext cx="5007444" cy="845020"/>
            <a:chOff x="6847591" y="1765613"/>
            <a:chExt cx="3548191" cy="828644"/>
          </a:xfrm>
          <a:solidFill>
            <a:schemeClr val="accent5">
              <a:lumMod val="75000"/>
            </a:schemeClr>
          </a:solidFill>
          <a:effectLst/>
        </p:grpSpPr>
        <p:sp>
          <p:nvSpPr>
            <p:cNvPr id="13" name="Rectangle 12"/>
            <p:cNvSpPr/>
            <p:nvPr/>
          </p:nvSpPr>
          <p:spPr>
            <a:xfrm>
              <a:off x="6847591" y="1768113"/>
              <a:ext cx="2768087" cy="824150"/>
            </a:xfrm>
            <a:prstGeom prst="rect">
              <a:avLst/>
            </a:prstGeom>
            <a:grpFill/>
            <a:ln>
              <a:noFill/>
            </a:ln>
          </p:spPr>
          <p:style>
            <a:lnRef idx="0">
              <a:scrgbClr r="0" g="0" b="0"/>
            </a:lnRef>
            <a:fillRef idx="0">
              <a:scrgbClr r="0" g="0" b="0"/>
            </a:fillRef>
            <a:effectRef idx="0">
              <a:scrgbClr r="0" g="0" b="0"/>
            </a:effectRef>
            <a:fontRef idx="minor">
              <a:schemeClr val="lt1"/>
            </a:fontRef>
          </p:style>
          <p:txBody>
            <a:bodyPr lIns="46623" rIns="46623" rtlCol="0" anchor="ctr"/>
            <a:lstStyle/>
            <a:p>
              <a:pPr marL="0" marR="0" lvl="0" indent="0" algn="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Windows</a:t>
              </a:r>
            </a:p>
            <a:p>
              <a:pPr marL="0" marR="0" lvl="0" indent="0" algn="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Universal App </a:t>
              </a:r>
            </a:p>
            <a:p>
              <a:pPr marL="0" marR="0" lvl="0" indent="0" algn="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(w/EMS MAM)</a:t>
              </a:r>
            </a:p>
          </p:txBody>
        </p:sp>
        <p:sp>
          <p:nvSpPr>
            <p:cNvPr id="14" name="Rectangle 13"/>
            <p:cNvSpPr/>
            <p:nvPr/>
          </p:nvSpPr>
          <p:spPr>
            <a:xfrm>
              <a:off x="9631093" y="1765613"/>
              <a:ext cx="367353" cy="826144"/>
            </a:xfrm>
            <a:prstGeom prst="rect">
              <a:avLst/>
            </a:prstGeom>
            <a:grpFill/>
            <a:ln w="22225">
              <a:noFill/>
              <a:prstDash val="dash"/>
            </a:ln>
          </p:spPr>
          <p:style>
            <a:lnRef idx="0">
              <a:scrgbClr r="0" g="0" b="0"/>
            </a:lnRef>
            <a:fillRef idx="0">
              <a:scrgbClr r="0" g="0" b="0"/>
            </a:fillRef>
            <a:effectRef idx="0">
              <a:scrgbClr r="0" g="0" b="0"/>
            </a:effectRef>
            <a:fontRef idx="minor">
              <a:schemeClr val="lt1"/>
            </a:fontRef>
          </p:style>
          <p:txBody>
            <a:bodyPr vert="vert270" lIns="46623" rIns="46623"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iOS</a:t>
              </a:r>
            </a:p>
          </p:txBody>
        </p:sp>
        <p:sp>
          <p:nvSpPr>
            <p:cNvPr id="15" name="Rectangle 14"/>
            <p:cNvSpPr/>
            <p:nvPr/>
          </p:nvSpPr>
          <p:spPr>
            <a:xfrm>
              <a:off x="10028429" y="1768113"/>
              <a:ext cx="367353" cy="826144"/>
            </a:xfrm>
            <a:prstGeom prst="rect">
              <a:avLst/>
            </a:prstGeom>
            <a:grpFill/>
            <a:ln w="22225">
              <a:noFill/>
              <a:prstDash val="dash"/>
            </a:ln>
          </p:spPr>
          <p:style>
            <a:lnRef idx="0">
              <a:scrgbClr r="0" g="0" b="0"/>
            </a:lnRef>
            <a:fillRef idx="0">
              <a:scrgbClr r="0" g="0" b="0"/>
            </a:fillRef>
            <a:effectRef idx="0">
              <a:scrgbClr r="0" g="0" b="0"/>
            </a:effectRef>
            <a:fontRef idx="minor">
              <a:schemeClr val="lt1"/>
            </a:fontRef>
          </p:style>
          <p:txBody>
            <a:bodyPr vert="vert270" lIns="46623" rIns="46623"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Android</a:t>
              </a:r>
            </a:p>
          </p:txBody>
        </p:sp>
        <p:sp>
          <p:nvSpPr>
            <p:cNvPr id="16" name="Rectangle 15"/>
            <p:cNvSpPr/>
            <p:nvPr/>
          </p:nvSpPr>
          <p:spPr>
            <a:xfrm>
              <a:off x="6863952" y="1849692"/>
              <a:ext cx="1146629" cy="659980"/>
            </a:xfrm>
            <a:prstGeom prst="rect">
              <a:avLst/>
            </a:prstGeom>
            <a:grpFill/>
            <a:ln w="19050">
              <a:solidFill>
                <a:schemeClr val="tx2">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HTML5</a:t>
              </a:r>
            </a:p>
          </p:txBody>
        </p:sp>
      </p:grpSp>
      <p:sp>
        <p:nvSpPr>
          <p:cNvPr id="17" name="Rectangle 16"/>
          <p:cNvSpPr/>
          <p:nvPr/>
        </p:nvSpPr>
        <p:spPr>
          <a:xfrm>
            <a:off x="7948380" y="2738450"/>
            <a:ext cx="518434" cy="97677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vert="vert27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ODataV4</a:t>
            </a:r>
          </a:p>
        </p:txBody>
      </p:sp>
      <p:sp>
        <p:nvSpPr>
          <p:cNvPr id="18" name="Rectangle 17"/>
          <p:cNvSpPr/>
          <p:nvPr/>
        </p:nvSpPr>
        <p:spPr>
          <a:xfrm>
            <a:off x="2692991" y="2741203"/>
            <a:ext cx="641775" cy="3753836"/>
          </a:xfrm>
          <a:prstGeom prst="rect">
            <a:avLst/>
          </a:prstGeom>
          <a:solidFill>
            <a:schemeClr val="bg2">
              <a:lumMod val="50000"/>
            </a:schemeClr>
          </a:solidFill>
          <a:ln>
            <a:noFill/>
          </a:ln>
        </p:spPr>
        <p:style>
          <a:lnRef idx="1">
            <a:schemeClr val="accent3"/>
          </a:lnRef>
          <a:fillRef idx="3">
            <a:schemeClr val="accent3"/>
          </a:fillRef>
          <a:effectRef idx="2">
            <a:schemeClr val="accent3"/>
          </a:effectRef>
          <a:fontRef idx="minor">
            <a:schemeClr val="lt1"/>
          </a:fontRef>
        </p:style>
        <p:txBody>
          <a:bodyPr vert="vert270"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Dynamics Life Cycle Services </a:t>
            </a:r>
          </a:p>
        </p:txBody>
      </p:sp>
      <p:sp>
        <p:nvSpPr>
          <p:cNvPr id="19" name="Rectangle 18"/>
          <p:cNvSpPr/>
          <p:nvPr/>
        </p:nvSpPr>
        <p:spPr>
          <a:xfrm>
            <a:off x="3449153" y="4285691"/>
            <a:ext cx="5017661" cy="395941"/>
          </a:xfrm>
          <a:prstGeom prst="rect">
            <a:avLst/>
          </a:prstGeom>
          <a:solidFill>
            <a:schemeClr val="accent2"/>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Azure Compute</a:t>
            </a:r>
          </a:p>
        </p:txBody>
      </p:sp>
      <p:sp>
        <p:nvSpPr>
          <p:cNvPr id="20" name="Rectangle 19"/>
          <p:cNvSpPr/>
          <p:nvPr/>
        </p:nvSpPr>
        <p:spPr>
          <a:xfrm>
            <a:off x="3449153" y="3838577"/>
            <a:ext cx="5007444" cy="391637"/>
          </a:xfrm>
          <a:prstGeom prst="rect">
            <a:avLst/>
          </a:prstGeom>
          <a:solidFill>
            <a:schemeClr val="accent2"/>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Telemetry Enabled</a:t>
            </a:r>
          </a:p>
        </p:txBody>
      </p:sp>
      <p:sp>
        <p:nvSpPr>
          <p:cNvPr id="21" name="Rectangle 20"/>
          <p:cNvSpPr/>
          <p:nvPr/>
        </p:nvSpPr>
        <p:spPr>
          <a:xfrm>
            <a:off x="3449152" y="2749118"/>
            <a:ext cx="4459827" cy="976779"/>
          </a:xfrm>
          <a:prstGeom prst="rect">
            <a:avLst/>
          </a:prstGeom>
          <a:solidFill>
            <a:schemeClr val="accent2"/>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AX</a:t>
            </a:r>
            <a:endParaRPr kumimoji="0" lang="en-US" sz="18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22" name="TextBox 21"/>
          <p:cNvSpPr txBox="1"/>
          <p:nvPr/>
        </p:nvSpPr>
        <p:spPr>
          <a:xfrm>
            <a:off x="4396089" y="2684591"/>
            <a:ext cx="1849193" cy="1118647"/>
          </a:xfrm>
          <a:prstGeom prst="rect">
            <a:avLst/>
          </a:prstGeom>
          <a:noFill/>
          <a:effectLst/>
        </p:spPr>
        <p:txBody>
          <a:bodyPr wrap="square"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Workspaces</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App Suite</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App Foundation</a:t>
            </a:r>
          </a:p>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App Platform</a:t>
            </a:r>
          </a:p>
        </p:txBody>
      </p:sp>
      <p:cxnSp>
        <p:nvCxnSpPr>
          <p:cNvPr id="23" name="Straight Connector 22"/>
          <p:cNvCxnSpPr/>
          <p:nvPr/>
        </p:nvCxnSpPr>
        <p:spPr>
          <a:xfrm>
            <a:off x="3387090" y="5992519"/>
            <a:ext cx="5080090" cy="0"/>
          </a:xfrm>
          <a:prstGeom prst="line">
            <a:avLst/>
          </a:prstGeom>
          <a:ln>
            <a:solidFill>
              <a:schemeClr val="tx2">
                <a:lumMod val="50000"/>
              </a:schemeClr>
            </a:solidFill>
            <a:prstDash val="dashDot"/>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347323" y="4753428"/>
            <a:ext cx="5080090" cy="0"/>
          </a:xfrm>
          <a:prstGeom prst="line">
            <a:avLst/>
          </a:prstGeom>
          <a:ln>
            <a:solidFill>
              <a:schemeClr val="tx2">
                <a:lumMod val="50000"/>
              </a:schemeClr>
            </a:solidFill>
            <a:prstDash val="dashDot"/>
          </a:ln>
          <a:effectLst/>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432343" y="2677154"/>
            <a:ext cx="5080090" cy="0"/>
          </a:xfrm>
          <a:prstGeom prst="line">
            <a:avLst/>
          </a:prstGeom>
          <a:ln>
            <a:solidFill>
              <a:schemeClr val="tx2">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86724" y="1607587"/>
            <a:ext cx="5080090" cy="0"/>
          </a:xfrm>
          <a:prstGeom prst="line">
            <a:avLst/>
          </a:prstGeom>
          <a:ln>
            <a:solidFill>
              <a:schemeClr val="tx2">
                <a:lumMod val="50000"/>
              </a:schemeClr>
            </a:solidFill>
            <a:prstDash val="dashDot"/>
          </a:ln>
          <a:effectLst/>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8791845" y="1089010"/>
            <a:ext cx="1385919" cy="5627437"/>
            <a:chOff x="6051406" y="1363434"/>
            <a:chExt cx="940180" cy="5627437"/>
          </a:xfrm>
        </p:grpSpPr>
        <p:sp>
          <p:nvSpPr>
            <p:cNvPr id="24" name="TextBox 23"/>
            <p:cNvSpPr txBox="1"/>
            <p:nvPr/>
          </p:nvSpPr>
          <p:spPr>
            <a:xfrm>
              <a:off x="6056735" y="6344540"/>
              <a:ext cx="934851" cy="646331"/>
            </a:xfrm>
            <a:prstGeom prst="rect">
              <a:avLst/>
            </a:prstGeom>
            <a:noFill/>
            <a:effectLst/>
          </p:spPr>
          <p:txBody>
            <a:bodyPr wrap="square"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Identity</a:t>
              </a:r>
            </a:p>
          </p:txBody>
        </p:sp>
        <p:sp>
          <p:nvSpPr>
            <p:cNvPr id="26" name="TextBox 25"/>
            <p:cNvSpPr txBox="1"/>
            <p:nvPr/>
          </p:nvSpPr>
          <p:spPr>
            <a:xfrm>
              <a:off x="6056735" y="5324709"/>
              <a:ext cx="934851" cy="369332"/>
            </a:xfrm>
            <a:prstGeom prst="rect">
              <a:avLst/>
            </a:prstGeom>
            <a:noFill/>
            <a:effectLst/>
          </p:spPr>
          <p:txBody>
            <a:bodyPr wrap="square"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Data</a:t>
              </a:r>
            </a:p>
          </p:txBody>
        </p:sp>
        <p:sp>
          <p:nvSpPr>
            <p:cNvPr id="28" name="TextBox 27"/>
            <p:cNvSpPr txBox="1"/>
            <p:nvPr/>
          </p:nvSpPr>
          <p:spPr>
            <a:xfrm>
              <a:off x="6051406" y="3731240"/>
              <a:ext cx="934851" cy="369332"/>
            </a:xfrm>
            <a:prstGeom prst="rect">
              <a:avLst/>
            </a:prstGeom>
            <a:noFill/>
            <a:effectLst/>
          </p:spPr>
          <p:txBody>
            <a:bodyPr wrap="square"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App</a:t>
              </a:r>
            </a:p>
          </p:txBody>
        </p:sp>
        <p:sp>
          <p:nvSpPr>
            <p:cNvPr id="30" name="TextBox 29"/>
            <p:cNvSpPr txBox="1"/>
            <p:nvPr/>
          </p:nvSpPr>
          <p:spPr>
            <a:xfrm>
              <a:off x="6056735" y="2300752"/>
              <a:ext cx="934851" cy="369332"/>
            </a:xfrm>
            <a:prstGeom prst="rect">
              <a:avLst/>
            </a:prstGeom>
            <a:noFill/>
            <a:effectLst/>
          </p:spPr>
          <p:txBody>
            <a:bodyPr wrap="square"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Client</a:t>
              </a:r>
            </a:p>
          </p:txBody>
        </p:sp>
        <p:sp>
          <p:nvSpPr>
            <p:cNvPr id="31" name="TextBox 30"/>
            <p:cNvSpPr txBox="1"/>
            <p:nvPr/>
          </p:nvSpPr>
          <p:spPr>
            <a:xfrm>
              <a:off x="6056735" y="1363434"/>
              <a:ext cx="934851" cy="369332"/>
            </a:xfrm>
            <a:prstGeom prst="rect">
              <a:avLst/>
            </a:prstGeom>
            <a:noFill/>
            <a:effectLst/>
          </p:spPr>
          <p:txBody>
            <a:bodyPr wrap="square" rtlCol="0">
              <a:spAutoFit/>
            </a:bodyPr>
            <a:lstStyle/>
            <a:p>
              <a:pPr marL="0" marR="0" lvl="0" indent="0" algn="l" defTabSz="932509"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Tools</a:t>
              </a:r>
            </a:p>
          </p:txBody>
        </p:sp>
      </p:grpSp>
    </p:spTree>
    <p:extLst>
      <p:ext uri="{BB962C8B-B14F-4D97-AF65-F5344CB8AC3E}">
        <p14:creationId xmlns:p14="http://schemas.microsoft.com/office/powerpoint/2010/main" val="2650971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dissolve">
                                      <p:cBhvr>
                                        <p:cTn id="35" dur="500"/>
                                        <p:tgtEl>
                                          <p:spTgt spid="21"/>
                                        </p:tgtEl>
                                      </p:cBhvr>
                                    </p:animEffect>
                                  </p:childTnLst>
                                </p:cTn>
                              </p:par>
                              <p:par>
                                <p:cTn id="36" presetID="9"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dissolv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par>
                                <p:cTn id="44" presetID="9"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dissolve">
                                      <p:cBhvr>
                                        <p:cTn id="46" dur="500"/>
                                        <p:tgtEl>
                                          <p:spTgt spid="2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dissolv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left)">
                                      <p:cBhvr>
                                        <p:cTn id="56" dur="500"/>
                                        <p:tgtEl>
                                          <p:spTgt spid="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left)">
                                      <p:cBhvr>
                                        <p:cTn id="6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7" grpId="0" animBg="1"/>
      <p:bldP spid="18" grpId="0" animBg="1"/>
      <p:bldP spid="19" grpId="0" animBg="1"/>
      <p:bldP spid="20" grpId="0" animBg="1"/>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845" y="239164"/>
            <a:ext cx="10724938" cy="897724"/>
          </a:xfrm>
        </p:spPr>
        <p:txBody>
          <a:bodyPr/>
          <a:lstStyle/>
          <a:p>
            <a:r>
              <a:rPr lang="en-US" dirty="0">
                <a:latin typeface="Segoe UI Light" panose="020B0502040204020203" pitchFamily="34" charset="0"/>
                <a:cs typeface="Segoe UI Light" panose="020B0502040204020203" pitchFamily="34" charset="0"/>
              </a:rPr>
              <a:t>SQL Server in Dynamics AX topologies </a:t>
            </a:r>
          </a:p>
        </p:txBody>
      </p:sp>
      <p:sp>
        <p:nvSpPr>
          <p:cNvPr id="5" name="TextBox 4"/>
          <p:cNvSpPr txBox="1"/>
          <p:nvPr/>
        </p:nvSpPr>
        <p:spPr>
          <a:xfrm>
            <a:off x="440486" y="5447425"/>
            <a:ext cx="2512163" cy="657359"/>
          </a:xfrm>
          <a:prstGeom prst="rect">
            <a:avLst/>
          </a:prstGeom>
          <a:noFill/>
        </p:spPr>
        <p:txBody>
          <a:bodyPr wrap="none" rtlCol="0">
            <a:spAutoFit/>
          </a:bodyPr>
          <a:lstStyle/>
          <a:p>
            <a:r>
              <a:rPr lang="en-US" sz="1836" dirty="0">
                <a:latin typeface="Segoe UI Light" panose="020B0502040204020203" pitchFamily="34" charset="0"/>
                <a:cs typeface="Segoe UI Light" panose="020B0502040204020203" pitchFamily="34" charset="0"/>
              </a:rPr>
              <a:t>AX One-Box topology</a:t>
            </a:r>
          </a:p>
          <a:p>
            <a:r>
              <a:rPr lang="en-US" sz="1836" b="1" dirty="0">
                <a:latin typeface="Segoe UI Light" panose="020B0502040204020203" pitchFamily="34" charset="0"/>
                <a:cs typeface="Segoe UI Light" panose="020B0502040204020203" pitchFamily="34" charset="0"/>
              </a:rPr>
              <a:t>SQL Server 2016 (CTP3)</a:t>
            </a:r>
          </a:p>
        </p:txBody>
      </p:sp>
      <p:sp>
        <p:nvSpPr>
          <p:cNvPr id="6" name="TextBox 5"/>
          <p:cNvSpPr txBox="1"/>
          <p:nvPr/>
        </p:nvSpPr>
        <p:spPr>
          <a:xfrm>
            <a:off x="8689151" y="5498838"/>
            <a:ext cx="2478692" cy="657359"/>
          </a:xfrm>
          <a:prstGeom prst="rect">
            <a:avLst/>
          </a:prstGeom>
          <a:noFill/>
        </p:spPr>
        <p:txBody>
          <a:bodyPr wrap="none" rtlCol="0">
            <a:spAutoFit/>
          </a:bodyPr>
          <a:lstStyle/>
          <a:p>
            <a:r>
              <a:rPr lang="en-US" sz="1836" dirty="0">
                <a:latin typeface="Segoe UI Light" panose="020B0502040204020203" pitchFamily="34" charset="0"/>
                <a:cs typeface="Segoe UI Light" panose="020B0502040204020203" pitchFamily="34" charset="0"/>
              </a:rPr>
              <a:t>AX On-premise (future)</a:t>
            </a:r>
          </a:p>
          <a:p>
            <a:r>
              <a:rPr lang="en-US" sz="1836" b="1" dirty="0">
                <a:latin typeface="Segoe UI Light" panose="020B0502040204020203" pitchFamily="34" charset="0"/>
                <a:cs typeface="Segoe UI Light" panose="020B0502040204020203" pitchFamily="34" charset="0"/>
              </a:rPr>
              <a:t>SQL Server 2016 </a:t>
            </a:r>
          </a:p>
        </p:txBody>
      </p:sp>
      <p:sp>
        <p:nvSpPr>
          <p:cNvPr id="7" name="TextBox 6"/>
          <p:cNvSpPr txBox="1"/>
          <p:nvPr/>
        </p:nvSpPr>
        <p:spPr>
          <a:xfrm>
            <a:off x="4486261" y="5451499"/>
            <a:ext cx="2060179" cy="657359"/>
          </a:xfrm>
          <a:prstGeom prst="rect">
            <a:avLst/>
          </a:prstGeom>
          <a:noFill/>
        </p:spPr>
        <p:txBody>
          <a:bodyPr wrap="none" rtlCol="0">
            <a:spAutoFit/>
          </a:bodyPr>
          <a:lstStyle/>
          <a:p>
            <a:r>
              <a:rPr lang="en-US" sz="1836" dirty="0">
                <a:latin typeface="Segoe UI Light" panose="020B0502040204020203" pitchFamily="34" charset="0"/>
                <a:cs typeface="Segoe UI Light" panose="020B0502040204020203" pitchFamily="34" charset="0"/>
              </a:rPr>
              <a:t>AX Cloud topology</a:t>
            </a:r>
          </a:p>
          <a:p>
            <a:r>
              <a:rPr lang="en-US" sz="1836" b="1" dirty="0">
                <a:latin typeface="Segoe UI Light" panose="020B0502040204020203" pitchFamily="34" charset="0"/>
                <a:cs typeface="Segoe UI Light" panose="020B0502040204020203" pitchFamily="34" charset="0"/>
              </a:rPr>
              <a:t>SQL Azure DB</a:t>
            </a:r>
          </a:p>
        </p:txBody>
      </p:sp>
      <p:pic>
        <p:nvPicPr>
          <p:cNvPr id="2050" name="Picture 2" descr="http://satonaoki.files.wordpress.com/2014/02/sql-database-windows-azure.png?w=6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8345" y="3428141"/>
            <a:ext cx="1603330" cy="160333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40486" y="2220054"/>
            <a:ext cx="1401053" cy="2739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Segoe UI Light" panose="020B0502040204020203" pitchFamily="34" charset="0"/>
                <a:cs typeface="Segoe UI Light" panose="020B0502040204020203" pitchFamily="34" charset="0"/>
              </a:rPr>
              <a:t>AX</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571" y="3590021"/>
            <a:ext cx="1441450" cy="144145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8275" y="3629556"/>
            <a:ext cx="1441450" cy="1441450"/>
          </a:xfrm>
          <a:prstGeom prst="rect">
            <a:avLst/>
          </a:prstGeom>
        </p:spPr>
      </p:pic>
      <p:sp>
        <p:nvSpPr>
          <p:cNvPr id="14" name="Rectangle 13"/>
          <p:cNvSpPr/>
          <p:nvPr/>
        </p:nvSpPr>
        <p:spPr>
          <a:xfrm>
            <a:off x="4486260" y="2220054"/>
            <a:ext cx="1401053" cy="2739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Segoe UI Light" panose="020B0502040204020203" pitchFamily="34" charset="0"/>
                <a:cs typeface="Segoe UI Light" panose="020B0502040204020203" pitchFamily="34" charset="0"/>
              </a:rPr>
              <a:t>AX</a:t>
            </a:r>
          </a:p>
        </p:txBody>
      </p:sp>
      <p:sp>
        <p:nvSpPr>
          <p:cNvPr id="15" name="Rectangle 14"/>
          <p:cNvSpPr/>
          <p:nvPr/>
        </p:nvSpPr>
        <p:spPr>
          <a:xfrm>
            <a:off x="8689151" y="2220054"/>
            <a:ext cx="1401053" cy="2739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40" dirty="0">
                <a:latin typeface="Segoe UI Light" panose="020B0502040204020203" pitchFamily="34" charset="0"/>
                <a:cs typeface="Segoe UI Light" panose="020B0502040204020203" pitchFamily="34" charset="0"/>
              </a:rPr>
              <a:t>AX</a:t>
            </a:r>
          </a:p>
        </p:txBody>
      </p:sp>
      <p:sp>
        <p:nvSpPr>
          <p:cNvPr id="12" name="TextBox 11"/>
          <p:cNvSpPr txBox="1"/>
          <p:nvPr/>
        </p:nvSpPr>
        <p:spPr>
          <a:xfrm>
            <a:off x="473845" y="970216"/>
            <a:ext cx="10132023" cy="382308"/>
          </a:xfrm>
          <a:prstGeom prst="rect">
            <a:avLst/>
          </a:prstGeom>
          <a:noFill/>
        </p:spPr>
        <p:txBody>
          <a:bodyPr wrap="none" rtlCol="0">
            <a:spAutoFit/>
          </a:bodyPr>
          <a:lstStyle/>
          <a:p>
            <a:r>
              <a:rPr lang="en-US" sz="1836" dirty="0">
                <a:latin typeface="Segoe UI Light" panose="020B0502040204020203" pitchFamily="34" charset="0"/>
                <a:cs typeface="Segoe UI Light" panose="020B0502040204020203" pitchFamily="34" charset="0"/>
              </a:rPr>
              <a:t>Feature parity in SQL Azure DB and SQL Server 2016 enables deployments in cloud and on premise</a:t>
            </a:r>
          </a:p>
        </p:txBody>
      </p:sp>
    </p:spTree>
    <p:extLst>
      <p:ext uri="{BB962C8B-B14F-4D97-AF65-F5344CB8AC3E}">
        <p14:creationId xmlns:p14="http://schemas.microsoft.com/office/powerpoint/2010/main" val="601374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DYNAMIC SCALING</a:t>
            </a:r>
          </a:p>
        </p:txBody>
      </p:sp>
    </p:spTree>
    <p:extLst>
      <p:ext uri="{BB962C8B-B14F-4D97-AF65-F5344CB8AC3E}">
        <p14:creationId xmlns:p14="http://schemas.microsoft.com/office/powerpoint/2010/main" val="25021853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799" y="70579"/>
            <a:ext cx="10724938" cy="1351952"/>
          </a:xfrm>
        </p:spPr>
        <p:txBody>
          <a:bodyPr/>
          <a:lstStyle/>
          <a:p>
            <a:r>
              <a:rPr lang="en-US" dirty="0">
                <a:solidFill>
                  <a:schemeClr val="tx1"/>
                </a:solidFill>
                <a:latin typeface="Segoe UI Light" panose="020B0502040204020203" pitchFamily="34" charset="0"/>
                <a:cs typeface="Segoe UI Light" panose="020B0502040204020203" pitchFamily="34" charset="0"/>
              </a:rPr>
              <a:t>SQL Database Service Tiers</a:t>
            </a:r>
          </a:p>
        </p:txBody>
      </p:sp>
      <p:grpSp>
        <p:nvGrpSpPr>
          <p:cNvPr id="102" name="Group 101"/>
          <p:cNvGrpSpPr/>
          <p:nvPr/>
        </p:nvGrpSpPr>
        <p:grpSpPr>
          <a:xfrm>
            <a:off x="3171104" y="1797874"/>
            <a:ext cx="8055636" cy="612581"/>
            <a:chOff x="3170237" y="2201862"/>
            <a:chExt cx="8057921" cy="553836"/>
          </a:xfrm>
        </p:grpSpPr>
        <p:sp>
          <p:nvSpPr>
            <p:cNvPr id="122" name="Rectangle 121"/>
            <p:cNvSpPr/>
            <p:nvPr/>
          </p:nvSpPr>
          <p:spPr bwMode="auto">
            <a:xfrm>
              <a:off x="3170237" y="2201862"/>
              <a:ext cx="2514600" cy="5538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dirty="0">
                  <a:gradFill>
                    <a:gsLst>
                      <a:gs pos="0">
                        <a:srgbClr val="FFFFFF"/>
                      </a:gs>
                      <a:gs pos="100000">
                        <a:srgbClr val="FFFFFF"/>
                      </a:gs>
                    </a:gsLst>
                    <a:lin ang="5400000" scaled="0"/>
                  </a:gradFill>
                  <a:latin typeface="Segoe UI"/>
                  <a:ea typeface="Segoe UI" pitchFamily="34" charset="0"/>
                  <a:cs typeface="Segoe UI" pitchFamily="34" charset="0"/>
                </a:rPr>
                <a:t>Basic</a:t>
              </a:r>
            </a:p>
          </p:txBody>
        </p:sp>
        <p:sp>
          <p:nvSpPr>
            <p:cNvPr id="123" name="Rectangle 122"/>
            <p:cNvSpPr/>
            <p:nvPr/>
          </p:nvSpPr>
          <p:spPr bwMode="auto">
            <a:xfrm>
              <a:off x="5722165" y="2201862"/>
              <a:ext cx="2514600" cy="55383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dirty="0">
                  <a:gradFill>
                    <a:gsLst>
                      <a:gs pos="0">
                        <a:srgbClr val="FFFFFF"/>
                      </a:gs>
                      <a:gs pos="100000">
                        <a:srgbClr val="FFFFFF"/>
                      </a:gs>
                    </a:gsLst>
                    <a:lin ang="5400000" scaled="0"/>
                  </a:gradFill>
                  <a:latin typeface="Segoe UI"/>
                  <a:ea typeface="Segoe UI" pitchFamily="34" charset="0"/>
                  <a:cs typeface="Segoe UI" pitchFamily="34" charset="0"/>
                </a:rPr>
                <a:t>Standard</a:t>
              </a:r>
            </a:p>
          </p:txBody>
        </p:sp>
        <p:sp>
          <p:nvSpPr>
            <p:cNvPr id="124" name="Rectangle 123"/>
            <p:cNvSpPr/>
            <p:nvPr/>
          </p:nvSpPr>
          <p:spPr bwMode="auto">
            <a:xfrm>
              <a:off x="8277676" y="2201862"/>
              <a:ext cx="2950482" cy="553836"/>
            </a:xfrm>
            <a:prstGeom prst="rect">
              <a:avLst/>
            </a:prstGeom>
            <a:solidFill>
              <a:srgbClr val="C56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2400" b="1" dirty="0">
                  <a:gradFill>
                    <a:gsLst>
                      <a:gs pos="0">
                        <a:srgbClr val="FFFFFF"/>
                      </a:gs>
                      <a:gs pos="100000">
                        <a:srgbClr val="FFFFFF"/>
                      </a:gs>
                    </a:gsLst>
                    <a:lin ang="5400000" scaled="0"/>
                  </a:gradFill>
                  <a:latin typeface="Segoe UI"/>
                  <a:ea typeface="Segoe UI" pitchFamily="34" charset="0"/>
                  <a:cs typeface="Segoe UI" pitchFamily="34" charset="0"/>
                </a:rPr>
                <a:t>Premium</a:t>
              </a:r>
            </a:p>
          </p:txBody>
        </p:sp>
      </p:grpSp>
      <p:sp>
        <p:nvSpPr>
          <p:cNvPr id="118" name="Rectangle 117"/>
          <p:cNvSpPr/>
          <p:nvPr/>
        </p:nvSpPr>
        <p:spPr bwMode="auto">
          <a:xfrm>
            <a:off x="3171103" y="2467613"/>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Light transactional workloads</a:t>
            </a:r>
          </a:p>
        </p:txBody>
      </p:sp>
      <p:sp>
        <p:nvSpPr>
          <p:cNvPr id="119" name="Rectangle 118"/>
          <p:cNvSpPr/>
          <p:nvPr/>
        </p:nvSpPr>
        <p:spPr bwMode="auto">
          <a:xfrm>
            <a:off x="5722307" y="2467613"/>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91414"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Go-to option for most business applications</a:t>
            </a:r>
          </a:p>
        </p:txBody>
      </p:sp>
      <p:sp>
        <p:nvSpPr>
          <p:cNvPr id="120" name="Rectangle 119"/>
          <p:cNvSpPr/>
          <p:nvPr/>
        </p:nvSpPr>
        <p:spPr bwMode="auto">
          <a:xfrm>
            <a:off x="8277091" y="2467613"/>
            <a:ext cx="294964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146262" rIns="91414"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High throughput and business-critical databases </a:t>
            </a:r>
          </a:p>
        </p:txBody>
      </p:sp>
      <p:sp>
        <p:nvSpPr>
          <p:cNvPr id="121" name="Rectangle 120"/>
          <p:cNvSpPr/>
          <p:nvPr/>
        </p:nvSpPr>
        <p:spPr bwMode="auto">
          <a:xfrm>
            <a:off x="1190465" y="2467613"/>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Intended Use</a:t>
            </a:r>
          </a:p>
        </p:txBody>
      </p:sp>
      <p:sp>
        <p:nvSpPr>
          <p:cNvPr id="116" name="Rectangle 115"/>
          <p:cNvSpPr/>
          <p:nvPr/>
        </p:nvSpPr>
        <p:spPr bwMode="auto">
          <a:xfrm>
            <a:off x="3171102" y="5810482"/>
            <a:ext cx="8055636" cy="612580"/>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WP Semibold" panose="020B0702040204020203" pitchFamily="34" charset="0"/>
                <a:ea typeface="Segoe UI" pitchFamily="34" charset="0"/>
                <a:cs typeface="Segoe WP Semibold" panose="020B0702040204020203" pitchFamily="34" charset="0"/>
              </a:rPr>
              <a:t>99.99%</a:t>
            </a:r>
            <a:r>
              <a:rPr lang="en-US" sz="2000" baseline="30000"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17" name="Rectangle 116"/>
          <p:cNvSpPr/>
          <p:nvPr/>
        </p:nvSpPr>
        <p:spPr bwMode="auto">
          <a:xfrm>
            <a:off x="1190465" y="5810481"/>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Availability</a:t>
            </a:r>
          </a:p>
        </p:txBody>
      </p:sp>
      <p:sp>
        <p:nvSpPr>
          <p:cNvPr id="112" name="Rectangle 111"/>
          <p:cNvSpPr/>
          <p:nvPr/>
        </p:nvSpPr>
        <p:spPr bwMode="auto">
          <a:xfrm>
            <a:off x="3171103" y="3803401"/>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dirty="0">
                <a:solidFill>
                  <a:srgbClr val="FFFFFF"/>
                </a:solidFill>
                <a:latin typeface="Segoe UI"/>
              </a:rPr>
              <a:t>•</a:t>
            </a:r>
          </a:p>
        </p:txBody>
      </p:sp>
      <p:sp>
        <p:nvSpPr>
          <p:cNvPr id="113" name="Rectangle 112"/>
          <p:cNvSpPr/>
          <p:nvPr/>
        </p:nvSpPr>
        <p:spPr bwMode="auto">
          <a:xfrm>
            <a:off x="5722307" y="3803401"/>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dirty="0">
                <a:solidFill>
                  <a:srgbClr val="FFFFFF"/>
                </a:solidFill>
                <a:latin typeface="Segoe UI"/>
              </a:rPr>
              <a:t>••</a:t>
            </a:r>
          </a:p>
        </p:txBody>
      </p:sp>
      <p:sp>
        <p:nvSpPr>
          <p:cNvPr id="114" name="Rectangle 113"/>
          <p:cNvSpPr/>
          <p:nvPr/>
        </p:nvSpPr>
        <p:spPr bwMode="auto">
          <a:xfrm>
            <a:off x="8277091" y="3803401"/>
            <a:ext cx="294964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a:solidFill>
                  <a:srgbClr val="FFFFFF"/>
                </a:solidFill>
                <a:latin typeface="Segoe UI"/>
              </a:rPr>
              <a:t>•••</a:t>
            </a:r>
            <a:endParaRPr lang="en-US" sz="3198" dirty="0">
              <a:solidFill>
                <a:srgbClr val="FFFFFF"/>
              </a:solidFill>
              <a:latin typeface="Segoe UI"/>
            </a:endParaRPr>
          </a:p>
        </p:txBody>
      </p:sp>
      <p:sp>
        <p:nvSpPr>
          <p:cNvPr id="115" name="Rectangle 114"/>
          <p:cNvSpPr/>
          <p:nvPr/>
        </p:nvSpPr>
        <p:spPr bwMode="auto">
          <a:xfrm>
            <a:off x="1190465" y="3803401"/>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Performance</a:t>
            </a:r>
          </a:p>
        </p:txBody>
      </p:sp>
      <p:sp>
        <p:nvSpPr>
          <p:cNvPr id="29" name="Rectangle 28"/>
          <p:cNvSpPr/>
          <p:nvPr/>
        </p:nvSpPr>
        <p:spPr bwMode="auto">
          <a:xfrm>
            <a:off x="3171103" y="4475947"/>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dirty="0">
                <a:solidFill>
                  <a:srgbClr val="FFFFFF"/>
                </a:solidFill>
                <a:latin typeface="Segoe UI"/>
              </a:rPr>
              <a:t>•</a:t>
            </a:r>
          </a:p>
        </p:txBody>
      </p:sp>
      <p:sp>
        <p:nvSpPr>
          <p:cNvPr id="30" name="Rectangle 29"/>
          <p:cNvSpPr/>
          <p:nvPr/>
        </p:nvSpPr>
        <p:spPr bwMode="auto">
          <a:xfrm>
            <a:off x="5722307" y="4475946"/>
            <a:ext cx="251388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dirty="0">
                <a:solidFill>
                  <a:srgbClr val="FFFFFF"/>
                </a:solidFill>
                <a:latin typeface="Segoe UI"/>
              </a:rPr>
              <a:t>••</a:t>
            </a:r>
          </a:p>
        </p:txBody>
      </p:sp>
      <p:sp>
        <p:nvSpPr>
          <p:cNvPr id="31" name="Rectangle 30"/>
          <p:cNvSpPr/>
          <p:nvPr/>
        </p:nvSpPr>
        <p:spPr bwMode="auto">
          <a:xfrm>
            <a:off x="8277091" y="4475946"/>
            <a:ext cx="2949646" cy="612581"/>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384">
              <a:defRPr/>
            </a:pPr>
            <a:r>
              <a:rPr lang="en-US" sz="3198">
                <a:solidFill>
                  <a:srgbClr val="FFFFFF"/>
                </a:solidFill>
                <a:latin typeface="Segoe UI"/>
              </a:rPr>
              <a:t>•••</a:t>
            </a:r>
            <a:endParaRPr lang="en-US" sz="3198" dirty="0">
              <a:solidFill>
                <a:srgbClr val="FFFFFF"/>
              </a:solidFill>
              <a:latin typeface="Segoe UI"/>
            </a:endParaRPr>
          </a:p>
        </p:txBody>
      </p:sp>
      <p:sp>
        <p:nvSpPr>
          <p:cNvPr id="110" name="Rectangle 109"/>
          <p:cNvSpPr/>
          <p:nvPr/>
        </p:nvSpPr>
        <p:spPr bwMode="auto">
          <a:xfrm>
            <a:off x="3171102" y="5140743"/>
            <a:ext cx="8055636" cy="612580"/>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Fully compatible with SQL </a:t>
            </a:r>
            <a:r>
              <a:rPr lang="en-US" sz="2000">
                <a:gradFill>
                  <a:gsLst>
                    <a:gs pos="0">
                      <a:srgbClr val="FFFFFF"/>
                    </a:gs>
                    <a:gs pos="100000">
                      <a:srgbClr val="FFFFFF"/>
                    </a:gs>
                  </a:gsLst>
                  <a:lin ang="5400000" scaled="0"/>
                </a:gradFill>
                <a:latin typeface="Segoe UI"/>
                <a:ea typeface="Segoe UI" pitchFamily="34" charset="0"/>
                <a:cs typeface="Segoe UI" pitchFamily="34" charset="0"/>
              </a:rPr>
              <a:t>Server 2016 </a:t>
            </a:r>
            <a:r>
              <a:rPr lang="en-US" sz="2000" dirty="0">
                <a:gradFill>
                  <a:gsLst>
                    <a:gs pos="0">
                      <a:srgbClr val="FFFFFF"/>
                    </a:gs>
                    <a:gs pos="100000">
                      <a:srgbClr val="FFFFFF"/>
                    </a:gs>
                  </a:gsLst>
                  <a:lin ang="5400000" scaled="0"/>
                </a:gradFill>
                <a:latin typeface="Segoe UI"/>
                <a:ea typeface="Segoe UI" pitchFamily="34" charset="0"/>
                <a:cs typeface="Segoe UI" pitchFamily="34" charset="0"/>
              </a:rPr>
              <a:t>databases</a:t>
            </a:r>
            <a:endParaRPr lang="en-US" sz="2000" baseline="30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p:cNvSpPr/>
          <p:nvPr/>
        </p:nvSpPr>
        <p:spPr bwMode="auto">
          <a:xfrm>
            <a:off x="1190465" y="5140742"/>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Programming</a:t>
            </a:r>
            <a:br>
              <a:rPr lang="en-US" sz="2000" dirty="0">
                <a:gradFill>
                  <a:gsLst>
                    <a:gs pos="0">
                      <a:srgbClr val="FFFFFF"/>
                    </a:gs>
                    <a:gs pos="100000">
                      <a:srgbClr val="FFFFFF"/>
                    </a:gs>
                  </a:gsLst>
                  <a:lin ang="5400000" scaled="0"/>
                </a:gradFill>
                <a:latin typeface="Segoe UI"/>
                <a:ea typeface="Segoe UI" pitchFamily="34" charset="0"/>
                <a:cs typeface="Segoe UI" pitchFamily="34" charset="0"/>
              </a:rPr>
            </a:br>
            <a:r>
              <a:rPr lang="en-US" sz="2000" dirty="0">
                <a:gradFill>
                  <a:gsLst>
                    <a:gs pos="0">
                      <a:srgbClr val="FFFFFF"/>
                    </a:gs>
                    <a:gs pos="100000">
                      <a:srgbClr val="FFFFFF"/>
                    </a:gs>
                  </a:gsLst>
                  <a:lin ang="5400000" scaled="0"/>
                </a:gradFill>
                <a:latin typeface="Segoe UI"/>
                <a:ea typeface="Segoe UI" pitchFamily="34" charset="0"/>
                <a:cs typeface="Segoe UI" pitchFamily="34" charset="0"/>
              </a:rPr>
              <a:t>Surface</a:t>
            </a:r>
          </a:p>
        </p:txBody>
      </p:sp>
      <p:sp>
        <p:nvSpPr>
          <p:cNvPr id="108" name="Rectangle 107"/>
          <p:cNvSpPr/>
          <p:nvPr/>
        </p:nvSpPr>
        <p:spPr bwMode="auto">
          <a:xfrm>
            <a:off x="3171102" y="3129312"/>
            <a:ext cx="8055636" cy="612582"/>
          </a:xfrm>
          <a:prstGeom prst="rect">
            <a:avLst/>
          </a:prstGeom>
          <a:solidFill>
            <a:schemeClr val="accent6">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Isolated databases and elastic database pools</a:t>
            </a:r>
            <a:endParaRPr lang="en-US" sz="2000" baseline="30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Rectangle 108"/>
          <p:cNvSpPr/>
          <p:nvPr/>
        </p:nvSpPr>
        <p:spPr bwMode="auto">
          <a:xfrm>
            <a:off x="1190465" y="3129313"/>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Workload Elasticity</a:t>
            </a:r>
          </a:p>
        </p:txBody>
      </p:sp>
      <p:sp>
        <p:nvSpPr>
          <p:cNvPr id="28" name="Rectangle 27"/>
          <p:cNvSpPr/>
          <p:nvPr/>
        </p:nvSpPr>
        <p:spPr bwMode="auto">
          <a:xfrm>
            <a:off x="1190465" y="4475946"/>
            <a:ext cx="1932121" cy="612581"/>
          </a:xfrm>
          <a:prstGeom prst="rect">
            <a:avLst/>
          </a:prstGeom>
          <a:solidFill>
            <a:srgbClr val="0045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85000"/>
              </a:lnSpc>
              <a:spcBef>
                <a:spcPct val="0"/>
              </a:spcBef>
              <a:spcAft>
                <a:spcPct val="0"/>
              </a:spcAft>
              <a:defRPr/>
            </a:pPr>
            <a:r>
              <a:rPr lang="en-US" sz="2000" dirty="0">
                <a:gradFill>
                  <a:gsLst>
                    <a:gs pos="0">
                      <a:srgbClr val="FFFFFF"/>
                    </a:gs>
                    <a:gs pos="100000">
                      <a:srgbClr val="FFFFFF"/>
                    </a:gs>
                  </a:gsLst>
                  <a:lin ang="5400000" scaled="0"/>
                </a:gradFill>
                <a:latin typeface="Segoe UI"/>
                <a:ea typeface="Segoe UI" pitchFamily="34" charset="0"/>
                <a:cs typeface="Segoe UI" pitchFamily="34" charset="0"/>
              </a:rPr>
              <a:t>Business Continuity</a:t>
            </a:r>
          </a:p>
        </p:txBody>
      </p:sp>
      <p:sp>
        <p:nvSpPr>
          <p:cNvPr id="2" name="Rectangle 1"/>
          <p:cNvSpPr/>
          <p:nvPr/>
        </p:nvSpPr>
        <p:spPr>
          <a:xfrm>
            <a:off x="8236193" y="1589866"/>
            <a:ext cx="3133567" cy="5000531"/>
          </a:xfrm>
          <a:prstGeom prst="rect">
            <a:avLst/>
          </a:prstGeom>
          <a:no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763568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76325" y="296184"/>
            <a:ext cx="11886192" cy="91731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121"/>
            <a:r>
              <a:rPr lang="en-US" sz="4798" dirty="0">
                <a:solidFill>
                  <a:schemeClr val="tx1"/>
                </a:solidFill>
                <a:latin typeface="Segoe UI Light"/>
              </a:rPr>
              <a:t>Predictable performance</a:t>
            </a:r>
          </a:p>
        </p:txBody>
      </p:sp>
      <p:sp>
        <p:nvSpPr>
          <p:cNvPr id="6" name="Text Placeholder 2"/>
          <p:cNvSpPr txBox="1">
            <a:spLocks/>
          </p:cNvSpPr>
          <p:nvPr/>
        </p:nvSpPr>
        <p:spPr>
          <a:xfrm>
            <a:off x="364205" y="1257244"/>
            <a:ext cx="11444481" cy="219362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buClr>
                <a:srgbClr val="FFFFFF"/>
              </a:buClr>
              <a:buFont typeface="Wingdings" panose="05000000000000000000" pitchFamily="2" charset="2"/>
              <a:buChar char="q"/>
            </a:pPr>
            <a:r>
              <a:rPr lang="en-US" sz="2856" dirty="0">
                <a:solidFill>
                  <a:schemeClr val="tx1"/>
                </a:solidFill>
                <a:latin typeface="Segoe UI Light"/>
              </a:rPr>
              <a:t>Isolated databases are allocated isolated resources</a:t>
            </a:r>
          </a:p>
          <a:p>
            <a:pPr defTabSz="932384">
              <a:buClr>
                <a:srgbClr val="FFFFFF"/>
              </a:buClr>
              <a:buFont typeface="Wingdings" panose="05000000000000000000" pitchFamily="2" charset="2"/>
              <a:buChar char="q"/>
            </a:pPr>
            <a:r>
              <a:rPr lang="en-US" sz="2856">
                <a:solidFill>
                  <a:schemeClr val="tx1"/>
                </a:solidFill>
                <a:latin typeface="Segoe UI Light"/>
              </a:rPr>
              <a:t>Scale up/down</a:t>
            </a:r>
            <a:endParaRPr lang="en-US" sz="2856" dirty="0">
              <a:solidFill>
                <a:schemeClr val="tx1"/>
              </a:solidFill>
              <a:latin typeface="Segoe UI Light"/>
            </a:endParaRPr>
          </a:p>
          <a:p>
            <a:pPr defTabSz="932384">
              <a:buClr>
                <a:srgbClr val="FFFFFF"/>
              </a:buClr>
              <a:buFont typeface="Wingdings" panose="05000000000000000000" pitchFamily="2" charset="2"/>
              <a:buChar char="q"/>
            </a:pPr>
            <a:r>
              <a:rPr lang="en-US" sz="2856" dirty="0">
                <a:solidFill>
                  <a:schemeClr val="tx1"/>
                </a:solidFill>
                <a:latin typeface="Segoe UI Light"/>
              </a:rPr>
              <a:t>Databases remain online while scaling</a:t>
            </a:r>
          </a:p>
          <a:p>
            <a:pPr defTabSz="932384">
              <a:buClr>
                <a:srgbClr val="FFFFFF"/>
              </a:buClr>
              <a:buFont typeface="Wingdings" panose="05000000000000000000" pitchFamily="2" charset="2"/>
              <a:buChar char="q"/>
            </a:pPr>
            <a:r>
              <a:rPr lang="en-US" sz="2856">
                <a:solidFill>
                  <a:schemeClr val="tx1"/>
                </a:solidFill>
                <a:latin typeface="Segoe UI Light"/>
              </a:rPr>
              <a:t>Hourly billing</a:t>
            </a:r>
            <a:endParaRPr lang="en-US" sz="2856" dirty="0">
              <a:solidFill>
                <a:schemeClr val="tx1"/>
              </a:solidFill>
              <a:latin typeface="Segoe UI Light"/>
            </a:endParaRPr>
          </a:p>
        </p:txBody>
      </p:sp>
      <p:sp>
        <p:nvSpPr>
          <p:cNvPr id="7" name="Rectangle 6"/>
          <p:cNvSpPr/>
          <p:nvPr/>
        </p:nvSpPr>
        <p:spPr bwMode="auto">
          <a:xfrm>
            <a:off x="1988440" y="5879214"/>
            <a:ext cx="406870" cy="380892"/>
          </a:xfrm>
          <a:prstGeom prst="rect">
            <a:avLst/>
          </a:pr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2515368" y="5707561"/>
            <a:ext cx="581661" cy="552545"/>
          </a:xfrm>
          <a:prstGeom prst="rect">
            <a:avLst/>
          </a:pr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3983932" y="5442519"/>
            <a:ext cx="822727" cy="822727"/>
          </a:xfrm>
          <a:prstGeom prst="rect">
            <a:avLst/>
          </a:prstGeom>
          <a:noFill/>
          <a:ln w="38100">
            <a:solidFill>
              <a:srgbClr val="E75F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rgbClr val="5C2D91">
                  <a:lumMod val="75000"/>
                </a:srgbClr>
              </a:solidFill>
              <a:latin typeface="Segoe UI"/>
              <a:ea typeface="Segoe UI" pitchFamily="34" charset="0"/>
              <a:cs typeface="Segoe UI" pitchFamily="34" charset="0"/>
            </a:endParaRPr>
          </a:p>
        </p:txBody>
      </p:sp>
      <p:sp>
        <p:nvSpPr>
          <p:cNvPr id="10" name="Rectangle 9"/>
          <p:cNvSpPr/>
          <p:nvPr/>
        </p:nvSpPr>
        <p:spPr bwMode="auto">
          <a:xfrm>
            <a:off x="4896924" y="5163137"/>
            <a:ext cx="1096970" cy="1096970"/>
          </a:xfrm>
          <a:prstGeom prst="rect">
            <a:avLst/>
          </a:prstGeom>
          <a:noFill/>
          <a:ln w="38100">
            <a:solidFill>
              <a:srgbClr val="E75F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rgbClr val="5C2D91">
                  <a:lumMod val="75000"/>
                </a:srgbClr>
              </a:solidFill>
              <a:latin typeface="Segoe UI"/>
              <a:ea typeface="Segoe UI" pitchFamily="34" charset="0"/>
              <a:cs typeface="Segoe UI" pitchFamily="34" charset="0"/>
            </a:endParaRPr>
          </a:p>
        </p:txBody>
      </p:sp>
      <p:sp>
        <p:nvSpPr>
          <p:cNvPr id="11" name="Rectangle 10"/>
          <p:cNvSpPr/>
          <p:nvPr/>
        </p:nvSpPr>
        <p:spPr bwMode="auto">
          <a:xfrm>
            <a:off x="9318924" y="3888480"/>
            <a:ext cx="2376766" cy="2376766"/>
          </a:xfrm>
          <a:prstGeom prst="rect">
            <a:avLst/>
          </a:prstGeom>
          <a:noFill/>
          <a:ln w="38100">
            <a:solidFill>
              <a:srgbClr val="E75F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rgbClr val="5C2D91">
                  <a:lumMod val="75000"/>
                </a:srgbClr>
              </a:solidFill>
              <a:latin typeface="Segoe UI"/>
              <a:ea typeface="Segoe UI" pitchFamily="34" charset="0"/>
              <a:cs typeface="Segoe UI" pitchFamily="34" charset="0"/>
            </a:endParaRPr>
          </a:p>
        </p:txBody>
      </p:sp>
      <p:sp>
        <p:nvSpPr>
          <p:cNvPr id="12" name="Rectangle 11"/>
          <p:cNvSpPr/>
          <p:nvPr/>
        </p:nvSpPr>
        <p:spPr bwMode="auto">
          <a:xfrm>
            <a:off x="1590326" y="6022192"/>
            <a:ext cx="285497" cy="237914"/>
          </a:xfrm>
          <a:prstGeom prst="rect">
            <a:avLst/>
          </a:pr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1306532" y="6107750"/>
            <a:ext cx="182828" cy="152357"/>
          </a:xfrm>
          <a:prstGeom prst="rect">
            <a:avLst/>
          </a:pr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1134333" y="6226684"/>
            <a:ext cx="494226" cy="544611"/>
          </a:xfrm>
          <a:prstGeom prst="rect">
            <a:avLst/>
          </a:prstGeom>
          <a:noFill/>
        </p:spPr>
        <p:txBody>
          <a:bodyPr wrap="none" lIns="182828" tIns="146262" rIns="182828" bIns="146262" rtlCol="0">
            <a:spAutoFit/>
          </a:bodyPr>
          <a:lstStyle/>
          <a:p>
            <a:pPr defTabSz="932418">
              <a:lnSpc>
                <a:spcPct val="90000"/>
              </a:lnSpc>
              <a:spcAft>
                <a:spcPts val="600"/>
              </a:spcAft>
            </a:pPr>
            <a:r>
              <a:rPr lang="en-US" dirty="0">
                <a:gradFill>
                  <a:gsLst>
                    <a:gs pos="2917">
                      <a:srgbClr val="FFFFFF"/>
                    </a:gs>
                    <a:gs pos="30000">
                      <a:srgbClr val="FFFFFF"/>
                    </a:gs>
                  </a:gsLst>
                  <a:lin ang="5400000" scaled="0"/>
                </a:gradFill>
                <a:latin typeface="Segoe UI"/>
              </a:rPr>
              <a:t>5</a:t>
            </a:r>
          </a:p>
        </p:txBody>
      </p:sp>
      <p:sp>
        <p:nvSpPr>
          <p:cNvPr id="15" name="TextBox 14"/>
          <p:cNvSpPr txBox="1"/>
          <p:nvPr/>
        </p:nvSpPr>
        <p:spPr>
          <a:xfrm>
            <a:off x="1410840" y="6228250"/>
            <a:ext cx="619225" cy="544611"/>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10</a:t>
            </a:r>
          </a:p>
        </p:txBody>
      </p:sp>
      <p:sp>
        <p:nvSpPr>
          <p:cNvPr id="16" name="TextBox 15"/>
          <p:cNvSpPr txBox="1"/>
          <p:nvPr/>
        </p:nvSpPr>
        <p:spPr>
          <a:xfrm>
            <a:off x="1862403" y="6228129"/>
            <a:ext cx="619225" cy="544611"/>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20</a:t>
            </a:r>
          </a:p>
        </p:txBody>
      </p:sp>
      <p:sp>
        <p:nvSpPr>
          <p:cNvPr id="17" name="TextBox 16"/>
          <p:cNvSpPr txBox="1"/>
          <p:nvPr/>
        </p:nvSpPr>
        <p:spPr>
          <a:xfrm>
            <a:off x="2481557" y="6228250"/>
            <a:ext cx="619225" cy="544611"/>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50</a:t>
            </a:r>
          </a:p>
        </p:txBody>
      </p:sp>
      <p:sp>
        <p:nvSpPr>
          <p:cNvPr id="18" name="TextBox 17"/>
          <p:cNvSpPr txBox="1"/>
          <p:nvPr/>
        </p:nvSpPr>
        <p:spPr>
          <a:xfrm>
            <a:off x="3157102" y="6228130"/>
            <a:ext cx="751742"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100</a:t>
            </a:r>
          </a:p>
        </p:txBody>
      </p:sp>
      <p:sp>
        <p:nvSpPr>
          <p:cNvPr id="19" name="TextBox 18"/>
          <p:cNvSpPr txBox="1"/>
          <p:nvPr/>
        </p:nvSpPr>
        <p:spPr>
          <a:xfrm>
            <a:off x="5040917" y="6216996"/>
            <a:ext cx="751742"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250</a:t>
            </a:r>
          </a:p>
        </p:txBody>
      </p:sp>
      <p:sp>
        <p:nvSpPr>
          <p:cNvPr id="20" name="TextBox 19"/>
          <p:cNvSpPr txBox="1"/>
          <p:nvPr/>
        </p:nvSpPr>
        <p:spPr>
          <a:xfrm>
            <a:off x="10080302" y="6257370"/>
            <a:ext cx="879248"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1750</a:t>
            </a:r>
          </a:p>
        </p:txBody>
      </p:sp>
      <p:sp>
        <p:nvSpPr>
          <p:cNvPr id="22" name="TextBox 21"/>
          <p:cNvSpPr txBox="1"/>
          <p:nvPr/>
        </p:nvSpPr>
        <p:spPr>
          <a:xfrm>
            <a:off x="614559" y="6356146"/>
            <a:ext cx="733567" cy="254262"/>
          </a:xfrm>
          <a:prstGeom prst="rect">
            <a:avLst/>
          </a:prstGeom>
          <a:noFill/>
          <a:ln>
            <a:solidFill>
              <a:schemeClr val="bg1">
                <a:lumMod val="75000"/>
              </a:schemeClr>
            </a:solidFill>
          </a:ln>
        </p:spPr>
        <p:txBody>
          <a:bodyPr wrap="square" lIns="0" tIns="0" rIns="0" bIns="0" rtlCol="0">
            <a:spAutoFit/>
          </a:bodyPr>
          <a:lstStyle/>
          <a:p>
            <a:pPr defTabSz="932418">
              <a:lnSpc>
                <a:spcPct val="90000"/>
              </a:lnSpc>
              <a:spcAft>
                <a:spcPts val="600"/>
              </a:spcAft>
            </a:pPr>
            <a:r>
              <a:rPr lang="en-US" dirty="0">
                <a:gradFill>
                  <a:gsLst>
                    <a:gs pos="2917">
                      <a:srgbClr val="FFFFFF"/>
                    </a:gs>
                    <a:gs pos="30000">
                      <a:srgbClr val="FFFFFF"/>
                    </a:gs>
                  </a:gsLst>
                  <a:lin ang="5400000" scaled="0"/>
                </a:gradFill>
                <a:latin typeface="Segoe UI"/>
              </a:rPr>
              <a:t>DTUs</a:t>
            </a:r>
          </a:p>
        </p:txBody>
      </p:sp>
      <p:sp>
        <p:nvSpPr>
          <p:cNvPr id="23" name="TextBox 22"/>
          <p:cNvSpPr txBox="1"/>
          <p:nvPr/>
        </p:nvSpPr>
        <p:spPr>
          <a:xfrm>
            <a:off x="1139632" y="5647861"/>
            <a:ext cx="537623" cy="577894"/>
          </a:xfrm>
          <a:prstGeom prst="rect">
            <a:avLst/>
          </a:prstGeom>
          <a:noFill/>
          <a:ln>
            <a:solidFill>
              <a:schemeClr val="bg1">
                <a:lumMod val="75000"/>
              </a:schemeClr>
            </a:solidFill>
          </a:ln>
        </p:spPr>
        <p:txBody>
          <a:bodyPr wrap="none" lIns="182828" tIns="146262" rIns="182828" bIns="146262" rtlCol="0">
            <a:spAutoFit/>
          </a:bodyPr>
          <a:lstStyle/>
          <a:p>
            <a:pPr algn="ctr" defTabSz="932418">
              <a:lnSpc>
                <a:spcPct val="90000"/>
              </a:lnSpc>
              <a:spcAft>
                <a:spcPts val="600"/>
              </a:spcAft>
            </a:pPr>
            <a:r>
              <a:rPr lang="en-US" sz="2000" b="1" dirty="0">
                <a:solidFill>
                  <a:schemeClr val="bg2">
                    <a:lumMod val="75000"/>
                  </a:schemeClr>
                </a:solidFill>
                <a:latin typeface="Segoe UI"/>
              </a:rPr>
              <a:t>B</a:t>
            </a:r>
          </a:p>
        </p:txBody>
      </p:sp>
      <p:sp>
        <p:nvSpPr>
          <p:cNvPr id="24" name="TextBox 23"/>
          <p:cNvSpPr txBox="1"/>
          <p:nvPr/>
        </p:nvSpPr>
        <p:spPr>
          <a:xfrm>
            <a:off x="1407264" y="5564901"/>
            <a:ext cx="666781" cy="577894"/>
          </a:xfrm>
          <a:prstGeom prst="rect">
            <a:avLst/>
          </a:prstGeom>
          <a:noFill/>
          <a:ln>
            <a:solidFill>
              <a:schemeClr val="bg1">
                <a:lumMod val="75000"/>
              </a:schemeClr>
            </a:solidFill>
          </a:ln>
        </p:spPr>
        <p:txBody>
          <a:bodyPr wrap="none" lIns="182828" tIns="146262" rIns="182828" bIns="146262" rtlCol="0">
            <a:spAutoFit/>
          </a:bodyPr>
          <a:lstStyle/>
          <a:p>
            <a:pPr algn="ctr" defTabSz="932418">
              <a:lnSpc>
                <a:spcPct val="90000"/>
              </a:lnSpc>
              <a:spcAft>
                <a:spcPts val="600"/>
              </a:spcAft>
            </a:pPr>
            <a:r>
              <a:rPr lang="en-US" sz="2000" b="1" dirty="0">
                <a:solidFill>
                  <a:schemeClr val="bg2">
                    <a:lumMod val="75000"/>
                  </a:schemeClr>
                </a:solidFill>
                <a:latin typeface="Segoe UI"/>
              </a:rPr>
              <a:t>S0</a:t>
            </a:r>
          </a:p>
        </p:txBody>
      </p:sp>
      <p:sp>
        <p:nvSpPr>
          <p:cNvPr id="25" name="TextBox 24"/>
          <p:cNvSpPr txBox="1"/>
          <p:nvPr/>
        </p:nvSpPr>
        <p:spPr>
          <a:xfrm>
            <a:off x="1887697" y="5437022"/>
            <a:ext cx="666781" cy="577894"/>
          </a:xfrm>
          <a:prstGeom prst="rect">
            <a:avLst/>
          </a:prstGeom>
          <a:noFill/>
          <a:ln>
            <a:solidFill>
              <a:schemeClr val="bg1">
                <a:lumMod val="75000"/>
              </a:schemeClr>
            </a:solidFill>
          </a:ln>
        </p:spPr>
        <p:txBody>
          <a:bodyPr wrap="none" lIns="182828" tIns="146262" rIns="182828" bIns="146262" rtlCol="0">
            <a:spAutoFit/>
          </a:bodyPr>
          <a:lstStyle/>
          <a:p>
            <a:pPr algn="ctr" defTabSz="932418">
              <a:lnSpc>
                <a:spcPct val="90000"/>
              </a:lnSpc>
              <a:spcAft>
                <a:spcPts val="600"/>
              </a:spcAft>
            </a:pPr>
            <a:r>
              <a:rPr lang="en-US" sz="2000" b="1" dirty="0">
                <a:solidFill>
                  <a:schemeClr val="bg2">
                    <a:lumMod val="75000"/>
                  </a:schemeClr>
                </a:solidFill>
                <a:latin typeface="Segoe UI"/>
              </a:rPr>
              <a:t>S1</a:t>
            </a:r>
          </a:p>
        </p:txBody>
      </p:sp>
      <p:sp>
        <p:nvSpPr>
          <p:cNvPr id="26" name="TextBox 25"/>
          <p:cNvSpPr txBox="1"/>
          <p:nvPr/>
        </p:nvSpPr>
        <p:spPr>
          <a:xfrm>
            <a:off x="2475156" y="5244730"/>
            <a:ext cx="666781" cy="577894"/>
          </a:xfrm>
          <a:prstGeom prst="rect">
            <a:avLst/>
          </a:prstGeom>
          <a:noFill/>
          <a:ln>
            <a:solidFill>
              <a:schemeClr val="bg1">
                <a:lumMod val="75000"/>
              </a:schemeClr>
            </a:solidFill>
          </a:ln>
        </p:spPr>
        <p:txBody>
          <a:bodyPr wrap="none" lIns="182828" tIns="146262" rIns="182828" bIns="146262" rtlCol="0">
            <a:spAutoFit/>
          </a:bodyPr>
          <a:lstStyle/>
          <a:p>
            <a:pPr algn="ctr" defTabSz="932418">
              <a:lnSpc>
                <a:spcPct val="90000"/>
              </a:lnSpc>
              <a:spcAft>
                <a:spcPts val="600"/>
              </a:spcAft>
            </a:pPr>
            <a:r>
              <a:rPr lang="en-US" sz="2000" b="1" dirty="0">
                <a:solidFill>
                  <a:schemeClr val="bg2">
                    <a:lumMod val="75000"/>
                  </a:schemeClr>
                </a:solidFill>
                <a:latin typeface="Segoe UI"/>
              </a:rPr>
              <a:t>S2</a:t>
            </a:r>
          </a:p>
        </p:txBody>
      </p:sp>
      <p:sp>
        <p:nvSpPr>
          <p:cNvPr id="27" name="TextBox 26"/>
          <p:cNvSpPr txBox="1"/>
          <p:nvPr/>
        </p:nvSpPr>
        <p:spPr>
          <a:xfrm>
            <a:off x="3262787" y="5054448"/>
            <a:ext cx="666781" cy="577894"/>
          </a:xfrm>
          <a:prstGeom prst="rect">
            <a:avLst/>
          </a:prstGeom>
          <a:noFill/>
          <a:ln>
            <a:solidFill>
              <a:schemeClr val="bg1">
                <a:lumMod val="75000"/>
              </a:schemeClr>
            </a:solidFill>
          </a:ln>
        </p:spPr>
        <p:txBody>
          <a:bodyPr wrap="none" lIns="182828" tIns="146262" rIns="182828" bIns="146262" rtlCol="0">
            <a:spAutoFit/>
          </a:bodyPr>
          <a:lstStyle/>
          <a:p>
            <a:pPr algn="ctr" defTabSz="932418">
              <a:lnSpc>
                <a:spcPct val="90000"/>
              </a:lnSpc>
              <a:spcAft>
                <a:spcPts val="600"/>
              </a:spcAft>
            </a:pPr>
            <a:r>
              <a:rPr lang="en-US" sz="2000" b="1" dirty="0">
                <a:solidFill>
                  <a:schemeClr val="bg2">
                    <a:lumMod val="75000"/>
                  </a:schemeClr>
                </a:solidFill>
                <a:latin typeface="Segoe UI"/>
              </a:rPr>
              <a:t>S3</a:t>
            </a:r>
          </a:p>
        </p:txBody>
      </p:sp>
      <p:sp>
        <p:nvSpPr>
          <p:cNvPr id="28" name="TextBox 27"/>
          <p:cNvSpPr txBox="1"/>
          <p:nvPr/>
        </p:nvSpPr>
        <p:spPr>
          <a:xfrm>
            <a:off x="5105482" y="4644752"/>
            <a:ext cx="679860" cy="577894"/>
          </a:xfrm>
          <a:prstGeom prst="rect">
            <a:avLst/>
          </a:prstGeom>
          <a:noFill/>
        </p:spPr>
        <p:txBody>
          <a:bodyPr wrap="none" lIns="182828" tIns="146262" rIns="182828" bIns="146262" rtlCol="0">
            <a:spAutoFit/>
          </a:bodyPr>
          <a:lstStyle/>
          <a:p>
            <a:pPr algn="ctr" defTabSz="932418">
              <a:lnSpc>
                <a:spcPct val="90000"/>
              </a:lnSpc>
              <a:spcAft>
                <a:spcPts val="600"/>
              </a:spcAft>
            </a:pPr>
            <a:r>
              <a:rPr lang="en-US" sz="2000" b="1" dirty="0">
                <a:solidFill>
                  <a:srgbClr val="E75FDD"/>
                </a:solidFill>
                <a:latin typeface="Segoe UI"/>
              </a:rPr>
              <a:t>P2</a:t>
            </a:r>
          </a:p>
        </p:txBody>
      </p:sp>
      <p:sp>
        <p:nvSpPr>
          <p:cNvPr id="29" name="TextBox 28"/>
          <p:cNvSpPr txBox="1"/>
          <p:nvPr/>
        </p:nvSpPr>
        <p:spPr>
          <a:xfrm>
            <a:off x="10092203" y="3448177"/>
            <a:ext cx="830208" cy="577855"/>
          </a:xfrm>
          <a:prstGeom prst="rect">
            <a:avLst/>
          </a:prstGeom>
          <a:noFill/>
        </p:spPr>
        <p:txBody>
          <a:bodyPr wrap="none" lIns="182828" tIns="146262" rIns="182828" bIns="146262" rtlCol="0">
            <a:spAutoFit/>
          </a:bodyPr>
          <a:lstStyle/>
          <a:p>
            <a:pPr algn="ctr" defTabSz="932418">
              <a:lnSpc>
                <a:spcPct val="90000"/>
              </a:lnSpc>
              <a:spcAft>
                <a:spcPts val="600"/>
              </a:spcAft>
            </a:pPr>
            <a:r>
              <a:rPr lang="en-US" sz="2000" b="1" dirty="0">
                <a:solidFill>
                  <a:srgbClr val="E75FDD"/>
                </a:solidFill>
                <a:latin typeface="Segoe UI"/>
              </a:rPr>
              <a:t>P11</a:t>
            </a:r>
          </a:p>
        </p:txBody>
      </p:sp>
      <p:sp>
        <p:nvSpPr>
          <p:cNvPr id="33" name="Rectangle 32"/>
          <p:cNvSpPr/>
          <p:nvPr/>
        </p:nvSpPr>
        <p:spPr bwMode="auto">
          <a:xfrm>
            <a:off x="3216885" y="5567969"/>
            <a:ext cx="675830" cy="692138"/>
          </a:xfrm>
          <a:prstGeom prst="rect">
            <a:avLst/>
          </a:prstGeom>
          <a:no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4105894" y="4870218"/>
            <a:ext cx="679860" cy="577894"/>
          </a:xfrm>
          <a:prstGeom prst="rect">
            <a:avLst/>
          </a:prstGeom>
          <a:noFill/>
        </p:spPr>
        <p:txBody>
          <a:bodyPr wrap="none" lIns="182828" tIns="146262" rIns="182828" bIns="146262" rtlCol="0">
            <a:spAutoFit/>
          </a:bodyPr>
          <a:lstStyle/>
          <a:p>
            <a:pPr algn="ctr" defTabSz="932418">
              <a:lnSpc>
                <a:spcPct val="90000"/>
              </a:lnSpc>
              <a:spcAft>
                <a:spcPts val="600"/>
              </a:spcAft>
            </a:pPr>
            <a:r>
              <a:rPr lang="en-US" sz="2000" b="1" dirty="0">
                <a:solidFill>
                  <a:srgbClr val="E75FDD"/>
                </a:solidFill>
                <a:latin typeface="Segoe UI"/>
              </a:rPr>
              <a:t>P1</a:t>
            </a:r>
          </a:p>
        </p:txBody>
      </p:sp>
      <p:sp>
        <p:nvSpPr>
          <p:cNvPr id="35" name="TextBox 34"/>
          <p:cNvSpPr txBox="1"/>
          <p:nvPr/>
        </p:nvSpPr>
        <p:spPr>
          <a:xfrm>
            <a:off x="3972795" y="6240556"/>
            <a:ext cx="751742"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125</a:t>
            </a:r>
          </a:p>
        </p:txBody>
      </p:sp>
      <p:sp>
        <p:nvSpPr>
          <p:cNvPr id="51" name="Can 50"/>
          <p:cNvSpPr/>
          <p:nvPr/>
        </p:nvSpPr>
        <p:spPr>
          <a:xfrm>
            <a:off x="1340196" y="6137203"/>
            <a:ext cx="110267" cy="93002"/>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59" name="Can 58"/>
          <p:cNvSpPr/>
          <p:nvPr/>
        </p:nvSpPr>
        <p:spPr>
          <a:xfrm>
            <a:off x="1633871" y="6062499"/>
            <a:ext cx="193653" cy="165510"/>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0" name="Can 59"/>
          <p:cNvSpPr/>
          <p:nvPr/>
        </p:nvSpPr>
        <p:spPr>
          <a:xfrm>
            <a:off x="2030224" y="5917760"/>
            <a:ext cx="315673" cy="299236"/>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1" name="Can 60"/>
          <p:cNvSpPr/>
          <p:nvPr/>
        </p:nvSpPr>
        <p:spPr>
          <a:xfrm>
            <a:off x="2557312" y="5753976"/>
            <a:ext cx="491135" cy="463019"/>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2" name="Can 61"/>
          <p:cNvSpPr/>
          <p:nvPr/>
        </p:nvSpPr>
        <p:spPr>
          <a:xfrm>
            <a:off x="3251586" y="5609238"/>
            <a:ext cx="590824" cy="607757"/>
          </a:xfrm>
          <a:prstGeom prst="can">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3" name="Can 62"/>
          <p:cNvSpPr/>
          <p:nvPr/>
        </p:nvSpPr>
        <p:spPr>
          <a:xfrm>
            <a:off x="4031823" y="5485682"/>
            <a:ext cx="731312" cy="731312"/>
          </a:xfrm>
          <a:prstGeom prst="can">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4" name="Can 63"/>
          <p:cNvSpPr/>
          <p:nvPr/>
        </p:nvSpPr>
        <p:spPr>
          <a:xfrm>
            <a:off x="4942634" y="5217055"/>
            <a:ext cx="1005554" cy="1005554"/>
          </a:xfrm>
          <a:prstGeom prst="can">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65" name="Can 64"/>
          <p:cNvSpPr/>
          <p:nvPr/>
        </p:nvSpPr>
        <p:spPr>
          <a:xfrm>
            <a:off x="9410337" y="3957471"/>
            <a:ext cx="2193938" cy="2193938"/>
          </a:xfrm>
          <a:prstGeom prst="can">
            <a:avLst>
              <a:gd name="adj" fmla="val 23513"/>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39" name="Rectangle 38"/>
          <p:cNvSpPr/>
          <p:nvPr/>
        </p:nvSpPr>
        <p:spPr bwMode="auto">
          <a:xfrm>
            <a:off x="6078889" y="4983705"/>
            <a:ext cx="1418239" cy="1286090"/>
          </a:xfrm>
          <a:prstGeom prst="rect">
            <a:avLst/>
          </a:prstGeom>
          <a:noFill/>
          <a:ln w="38100">
            <a:solidFill>
              <a:srgbClr val="E75F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rgbClr val="5C2D91">
                  <a:lumMod val="75000"/>
                </a:srgbClr>
              </a:solidFill>
              <a:latin typeface="Segoe UI"/>
              <a:ea typeface="Segoe UI" pitchFamily="34" charset="0"/>
              <a:cs typeface="Segoe UI" pitchFamily="34" charset="0"/>
            </a:endParaRPr>
          </a:p>
        </p:txBody>
      </p:sp>
      <p:sp>
        <p:nvSpPr>
          <p:cNvPr id="40" name="TextBox 39"/>
          <p:cNvSpPr txBox="1"/>
          <p:nvPr/>
        </p:nvSpPr>
        <p:spPr>
          <a:xfrm>
            <a:off x="6389788" y="4465320"/>
            <a:ext cx="679860" cy="577894"/>
          </a:xfrm>
          <a:prstGeom prst="rect">
            <a:avLst/>
          </a:prstGeom>
          <a:noFill/>
        </p:spPr>
        <p:txBody>
          <a:bodyPr wrap="none" lIns="182828" tIns="146262" rIns="182828" bIns="146262" rtlCol="0">
            <a:spAutoFit/>
          </a:bodyPr>
          <a:lstStyle/>
          <a:p>
            <a:pPr algn="ctr" defTabSz="932418">
              <a:lnSpc>
                <a:spcPct val="90000"/>
              </a:lnSpc>
              <a:spcAft>
                <a:spcPts val="600"/>
              </a:spcAft>
            </a:pPr>
            <a:r>
              <a:rPr lang="en-US" sz="2000" b="1" dirty="0">
                <a:solidFill>
                  <a:srgbClr val="E75FDD"/>
                </a:solidFill>
                <a:latin typeface="Segoe UI"/>
              </a:rPr>
              <a:t>P4</a:t>
            </a:r>
          </a:p>
        </p:txBody>
      </p:sp>
      <p:sp>
        <p:nvSpPr>
          <p:cNvPr id="41" name="Can 40"/>
          <p:cNvSpPr/>
          <p:nvPr/>
        </p:nvSpPr>
        <p:spPr>
          <a:xfrm>
            <a:off x="6137890" y="5037622"/>
            <a:ext cx="1295614" cy="1189061"/>
          </a:xfrm>
          <a:prstGeom prst="can">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42" name="TextBox 41"/>
          <p:cNvSpPr txBox="1"/>
          <p:nvPr/>
        </p:nvSpPr>
        <p:spPr>
          <a:xfrm>
            <a:off x="6318591" y="6216995"/>
            <a:ext cx="751742"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500</a:t>
            </a:r>
          </a:p>
        </p:txBody>
      </p:sp>
      <p:sp>
        <p:nvSpPr>
          <p:cNvPr id="43" name="Rectangle 42"/>
          <p:cNvSpPr/>
          <p:nvPr/>
        </p:nvSpPr>
        <p:spPr bwMode="auto">
          <a:xfrm>
            <a:off x="7577172" y="4615196"/>
            <a:ext cx="1645453" cy="1645453"/>
          </a:xfrm>
          <a:prstGeom prst="rect">
            <a:avLst/>
          </a:prstGeom>
          <a:noFill/>
          <a:ln w="38100">
            <a:solidFill>
              <a:srgbClr val="E75F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solidFill>
                <a:srgbClr val="5C2D91">
                  <a:lumMod val="75000"/>
                </a:srgbClr>
              </a:solidFill>
              <a:latin typeface="Segoe UI"/>
              <a:ea typeface="Segoe UI" pitchFamily="34" charset="0"/>
              <a:cs typeface="Segoe UI" pitchFamily="34" charset="0"/>
            </a:endParaRPr>
          </a:p>
        </p:txBody>
      </p:sp>
      <p:sp>
        <p:nvSpPr>
          <p:cNvPr id="44" name="TextBox 43"/>
          <p:cNvSpPr txBox="1"/>
          <p:nvPr/>
        </p:nvSpPr>
        <p:spPr>
          <a:xfrm>
            <a:off x="7888074" y="4096811"/>
            <a:ext cx="679860" cy="577894"/>
          </a:xfrm>
          <a:prstGeom prst="rect">
            <a:avLst/>
          </a:prstGeom>
          <a:noFill/>
        </p:spPr>
        <p:txBody>
          <a:bodyPr wrap="none" lIns="182828" tIns="146262" rIns="182828" bIns="146262" rtlCol="0">
            <a:spAutoFit/>
          </a:bodyPr>
          <a:lstStyle/>
          <a:p>
            <a:pPr algn="ctr" defTabSz="932418">
              <a:lnSpc>
                <a:spcPct val="90000"/>
              </a:lnSpc>
              <a:spcAft>
                <a:spcPts val="600"/>
              </a:spcAft>
            </a:pPr>
            <a:r>
              <a:rPr lang="en-US" sz="2000" b="1" dirty="0">
                <a:solidFill>
                  <a:srgbClr val="E75FDD"/>
                </a:solidFill>
                <a:latin typeface="Segoe UI"/>
              </a:rPr>
              <a:t>P6</a:t>
            </a:r>
          </a:p>
        </p:txBody>
      </p:sp>
      <p:sp>
        <p:nvSpPr>
          <p:cNvPr id="45" name="Can 44"/>
          <p:cNvSpPr/>
          <p:nvPr/>
        </p:nvSpPr>
        <p:spPr>
          <a:xfrm>
            <a:off x="7636177" y="4669111"/>
            <a:ext cx="1554039" cy="1554039"/>
          </a:xfrm>
          <a:prstGeom prst="can">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418"/>
            <a:endParaRPr lang="en-US" dirty="0">
              <a:solidFill>
                <a:srgbClr val="FFFFFF"/>
              </a:solidFill>
              <a:latin typeface="Segoe UI"/>
            </a:endParaRPr>
          </a:p>
        </p:txBody>
      </p:sp>
      <p:sp>
        <p:nvSpPr>
          <p:cNvPr id="46" name="TextBox 45"/>
          <p:cNvSpPr txBox="1"/>
          <p:nvPr/>
        </p:nvSpPr>
        <p:spPr>
          <a:xfrm>
            <a:off x="7753125" y="6212181"/>
            <a:ext cx="879248" cy="549607"/>
          </a:xfrm>
          <a:prstGeom prst="rect">
            <a:avLst/>
          </a:prstGeom>
          <a:noFill/>
        </p:spPr>
        <p:txBody>
          <a:bodyPr wrap="none" lIns="182828" tIns="146262" rIns="182828" bIns="146262" rtlCol="0">
            <a:spAutoFit/>
          </a:bodyPr>
          <a:lstStyle/>
          <a:p>
            <a:pPr algn="ctr" defTabSz="932418">
              <a:lnSpc>
                <a:spcPct val="90000"/>
              </a:lnSpc>
              <a:spcAft>
                <a:spcPts val="600"/>
              </a:spcAft>
            </a:pPr>
            <a:r>
              <a:rPr lang="en-US" dirty="0">
                <a:gradFill>
                  <a:gsLst>
                    <a:gs pos="2917">
                      <a:srgbClr val="FFFFFF"/>
                    </a:gs>
                    <a:gs pos="30000">
                      <a:srgbClr val="FFFFFF"/>
                    </a:gs>
                  </a:gsLst>
                  <a:lin ang="5400000" scaled="0"/>
                </a:gradFill>
                <a:latin typeface="Segoe UI"/>
              </a:rPr>
              <a:t>1000</a:t>
            </a:r>
          </a:p>
        </p:txBody>
      </p:sp>
    </p:spTree>
    <p:extLst>
      <p:ext uri="{BB962C8B-B14F-4D97-AF65-F5344CB8AC3E}">
        <p14:creationId xmlns:p14="http://schemas.microsoft.com/office/powerpoint/2010/main" val="572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6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6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4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41" grpId="0" animBg="1"/>
      <p:bldP spid="41" grpId="1" animBg="1"/>
      <p:bldP spid="45" grpId="0" animBg="1"/>
      <p:bldP spid="4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30544_MicrosoftDynamicsTechnicalConference2016">
  <a:themeElements>
    <a:clrScheme name="MS Dynamics Tech Conference 2016">
      <a:dk1>
        <a:srgbClr val="505050"/>
      </a:dk1>
      <a:lt1>
        <a:srgbClr val="FFFFFF"/>
      </a:lt1>
      <a:dk2>
        <a:srgbClr val="002050"/>
      </a:dk2>
      <a:lt2>
        <a:srgbClr val="EAEAEA"/>
      </a:lt2>
      <a:accent1>
        <a:srgbClr val="002050"/>
      </a:accent1>
      <a:accent2>
        <a:srgbClr val="FF8C00"/>
      </a:accent2>
      <a:accent3>
        <a:srgbClr val="00188F"/>
      </a:accent3>
      <a:accent4>
        <a:srgbClr val="5C005C"/>
      </a:accent4>
      <a:accent5>
        <a:srgbClr val="0078D7"/>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lnSpc>
            <a:spcPct val="90000"/>
          </a:lnSpc>
          <a:spcBef>
            <a:spcPct val="0"/>
          </a:spcBef>
          <a:spcAft>
            <a:spcPct val="0"/>
          </a:spcAft>
          <a:defRPr sz="2000" dirty="0" smtClean="0">
            <a:gradFill>
              <a:gsLst>
                <a:gs pos="17500">
                  <a:schemeClr val="bg1"/>
                </a:gs>
                <a:gs pos="35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Dynamics_TechCon_2016_16x9.potx" id="{8E4E56DC-385F-4200-A22C-4297EC5B028E}" vid="{19E7AE78-1DD4-4857-987D-23C85AF570FB}"/>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F776C8DA613545B7879B228A14EE0E" ma:contentTypeVersion="2" ma:contentTypeDescription="Create a new document." ma:contentTypeScope="" ma:versionID="7ca2dee839085333f876677d65a717bc">
  <xsd:schema xmlns:xsd="http://www.w3.org/2001/XMLSchema" xmlns:xs="http://www.w3.org/2001/XMLSchema" xmlns:p="http://schemas.microsoft.com/office/2006/metadata/properties" xmlns:ns2="57323be3-6597-4814-b853-56087f95d477" targetNamespace="http://schemas.microsoft.com/office/2006/metadata/properties" ma:root="true" ma:fieldsID="78a8e9e277dc94d1eaf2034cfdcdc2fb" ns2:_="">
    <xsd:import namespace="57323be3-6597-4814-b853-56087f95d477"/>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323be3-6597-4814-b853-56087f95d47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7D668C-A7BF-41C5-8E0B-4DD92894A4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323be3-6597-4814-b853-56087f95d4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57323be3-6597-4814-b853-56087f95d477"/>
    <ds:schemaRef ds:uri="http://purl.org/dc/elements/1.1/"/>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MS_Dynamics_TechCon_2016_16x9</Template>
  <TotalTime>1997</TotalTime>
  <Words>2072</Words>
  <Application>Microsoft Office PowerPoint</Application>
  <PresentationFormat>Custom</PresentationFormat>
  <Paragraphs>555</Paragraphs>
  <Slides>38</Slides>
  <Notes>13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38</vt:i4>
      </vt:variant>
    </vt:vector>
  </HeadingPairs>
  <TitlesOfParts>
    <vt:vector size="56" baseType="lpstr">
      <vt:lpstr>Arial</vt:lpstr>
      <vt:lpstr>Calibri</vt:lpstr>
      <vt:lpstr>Consolas</vt:lpstr>
      <vt:lpstr>MS PGothic</vt:lpstr>
      <vt:lpstr>Segoe UI</vt:lpstr>
      <vt:lpstr>Segoe UI Light</vt:lpstr>
      <vt:lpstr>Segoe UI Semibold</vt:lpstr>
      <vt:lpstr>Segoe UI Semilight</vt:lpstr>
      <vt:lpstr>Segoe WP Semibold</vt:lpstr>
      <vt:lpstr>Tekton Pro</vt:lpstr>
      <vt:lpstr>Wingdings</vt:lpstr>
      <vt:lpstr>Wingdings 3</vt:lpstr>
      <vt:lpstr>6-30544_MicrosoftDynamicsTechnicalConference2016</vt:lpstr>
      <vt:lpstr>5-30711_TR22_BO_CT_Template</vt:lpstr>
      <vt:lpstr>COLOR TEMPLATE</vt:lpstr>
      <vt:lpstr>1_COLOR TEMPLATE</vt:lpstr>
      <vt:lpstr>1_5-30711_TR22_BO_CT_Template</vt:lpstr>
      <vt:lpstr>think-cell Slide</vt:lpstr>
      <vt:lpstr>PowerPoint Presentation</vt:lpstr>
      <vt:lpstr>BSAX66 Better together: How Microsoft Dynamics AX leverages SQL Azure and the latest Microsoft data platform </vt:lpstr>
      <vt:lpstr>AGENDA</vt:lpstr>
      <vt:lpstr>TOPOLOGY IN CLOUD  OR ON-PREMISE</vt:lpstr>
      <vt:lpstr>Dynamics AX Platform </vt:lpstr>
      <vt:lpstr>SQL Server in Dynamics AX topologies </vt:lpstr>
      <vt:lpstr>DYNAMIC SCALING</vt:lpstr>
      <vt:lpstr>SQL Database Service Tiers</vt:lpstr>
      <vt:lpstr>PowerPoint Presentation</vt:lpstr>
      <vt:lpstr>Elastic database pools</vt:lpstr>
      <vt:lpstr>MULTIPLE READ-ONLY DBs</vt:lpstr>
      <vt:lpstr>Dynamics AX Data</vt:lpstr>
      <vt:lpstr>Read only secondary (ROS) DB</vt:lpstr>
      <vt:lpstr>Multiple Read-only Secondary databases</vt:lpstr>
      <vt:lpstr>REAL TIME OPERATIONAL ANALYTICS</vt:lpstr>
      <vt:lpstr>Minimizing Data Latency for Analytics </vt:lpstr>
      <vt:lpstr>Real-time Analytics</vt:lpstr>
      <vt:lpstr>Real-time Analytics: Minimizing Columnstore overhead</vt:lpstr>
      <vt:lpstr>DEMO: How AX leverages  SQL Server Operational Analytics</vt:lpstr>
      <vt:lpstr>FUTURE: SECURE DATA ON THE MOVE AND AT-REST</vt:lpstr>
      <vt:lpstr>Always Encrypted Help protect data at rest and in motion, on-premises &amp; cloud</vt:lpstr>
      <vt:lpstr>FUTURE: IN-MEMORY OLTP</vt:lpstr>
      <vt:lpstr>Hardware Trends</vt:lpstr>
      <vt:lpstr> In-Memory OLTP – Architectural Pillars</vt:lpstr>
      <vt:lpstr>SQL In-memory engine </vt:lpstr>
      <vt:lpstr>How AX7 uses In-Memory OLTP</vt:lpstr>
      <vt:lpstr>FUTURE: DYNAMICS AX ENTITY STORE</vt:lpstr>
      <vt:lpstr>Dynamics AX Data</vt:lpstr>
      <vt:lpstr>Entity Store – key scenarios</vt:lpstr>
      <vt:lpstr>Entity store – key tenants</vt:lpstr>
      <vt:lpstr>FUTURE: CORTANA ANALYTICS SUITE INTEGRATION</vt:lpstr>
      <vt:lpstr>From data to decisions and actions</vt:lpstr>
      <vt:lpstr>Cortana Analytics Suite Transform data into intelligent action</vt:lpstr>
      <vt:lpstr>From data to decisions and actions</vt:lpstr>
      <vt:lpstr>Example: Integrating AX Retail with Azure ML Recommender</vt:lpstr>
      <vt:lpstr>AX + CAS go-to market approaches</vt:lpstr>
      <vt:lpstr>Summary</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Dynamics Technical Conference 2016</dc:subject>
  <dc:creator>Alexander Nessel</dc:creator>
  <cp:keywords>Microsoft Dynamics Technical Conference 2016</cp:keywords>
  <dc:description>Template: Mitchell Derrey, Silver Fox Productions Inc.
Formatting: 
Audience Type: IT Pro, Business Decision Leaders</dc:description>
  <cp:lastModifiedBy>Priscila Mandryk</cp:lastModifiedBy>
  <cp:revision>42</cp:revision>
  <dcterms:created xsi:type="dcterms:W3CDTF">2016-01-18T16:42:43Z</dcterms:created>
  <dcterms:modified xsi:type="dcterms:W3CDTF">2016-02-25T22:32:38Z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0x010100DAF776C8DA613545B7879B228A14EE0E</vt:lpwstr>
  </property>
  <property fmtid="{D5CDD505-2E9C-101B-9397-08002B2CF9AE}" pid="3" name="Product">
    <vt:lpwstr>178;#Microsoft Dynamics|b8ad994f-bf2b-44e1-98a5-d4268f31aa0b</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36;#Washington State Convention and Trade Center|2ebf141d-f871-4cc9-bf08-f87f112ab464</vt:lpwstr>
  </property>
  <property fmtid="{D5CDD505-2E9C-101B-9397-08002B2CF9AE}" pid="7" name="Track">
    <vt:lpwstr/>
  </property>
  <property fmtid="{D5CDD505-2E9C-101B-9397-08002B2CF9AE}" pid="8" name="Event Location">
    <vt:lpwstr>5;#Seattle|54f46ed2-c77e-4a59-b182-a4171fdb0d11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434;#Microsoft Dynamics Technical Conference 2016|4b515574-0acc-41ea-b955-9e6e250b480c</vt:lpwstr>
  </property>
  <property fmtid="{D5CDD505-2E9C-101B-9397-08002B2CF9AE}" pid="12" name="Audience1">
    <vt:lpwstr>32;#IT professionals|f9d20670-fa9a-45b8-a017-ba71db81a534</vt:lpwstr>
  </property>
  <property fmtid="{D5CDD505-2E9C-101B-9397-08002B2CF9AE}" pid="13" name="Event Name">
    <vt:lpwstr>179;#Microsoft Dynamics AX Technical Conference|907c0c09-7bef-42bf-afb3-73027495f48c</vt:lpwstr>
  </property>
</Properties>
</file>